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4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drawings/drawing5.xml" ContentType="application/vnd.openxmlformats-officedocument.drawingml.chartshapes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2.xml" ContentType="application/vnd.openxmlformats-officedocument.presentationml.notesSlide+xml"/>
  <Override PartName="/ppt/charts/chart27.xml" ContentType="application/vnd.openxmlformats-officedocument.drawingml.chart+xml"/>
  <Override PartName="/ppt/drawings/drawing6.xml" ContentType="application/vnd.openxmlformats-officedocument.drawingml.chartshapes+xml"/>
  <Override PartName="/ppt/charts/chart28.xml" ContentType="application/vnd.openxmlformats-officedocument.drawingml.chart+xml"/>
  <Override PartName="/ppt/drawings/drawing7.xml" ContentType="application/vnd.openxmlformats-officedocument.drawingml.chartshapes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2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83" r:id="rId2"/>
    <p:sldMasterId id="2147483815" r:id="rId3"/>
    <p:sldMasterId id="2147483827" r:id="rId4"/>
  </p:sldMasterIdLst>
  <p:notesMasterIdLst>
    <p:notesMasterId r:id="rId47"/>
  </p:notesMasterIdLst>
  <p:handoutMasterIdLst>
    <p:handoutMasterId r:id="rId48"/>
  </p:handoutMasterIdLst>
  <p:sldIdLst>
    <p:sldId id="359" r:id="rId5"/>
    <p:sldId id="396" r:id="rId6"/>
    <p:sldId id="361" r:id="rId7"/>
    <p:sldId id="386" r:id="rId8"/>
    <p:sldId id="397" r:id="rId9"/>
    <p:sldId id="398" r:id="rId10"/>
    <p:sldId id="356" r:id="rId11"/>
    <p:sldId id="399" r:id="rId12"/>
    <p:sldId id="344" r:id="rId13"/>
    <p:sldId id="400" r:id="rId14"/>
    <p:sldId id="401" r:id="rId15"/>
    <p:sldId id="341" r:id="rId16"/>
    <p:sldId id="332" r:id="rId17"/>
    <p:sldId id="363" r:id="rId18"/>
    <p:sldId id="422" r:id="rId19"/>
    <p:sldId id="392" r:id="rId20"/>
    <p:sldId id="365" r:id="rId21"/>
    <p:sldId id="393" r:id="rId22"/>
    <p:sldId id="394" r:id="rId23"/>
    <p:sldId id="395" r:id="rId24"/>
    <p:sldId id="402" r:id="rId25"/>
    <p:sldId id="403" r:id="rId26"/>
    <p:sldId id="404" r:id="rId27"/>
    <p:sldId id="405" r:id="rId28"/>
    <p:sldId id="419" r:id="rId29"/>
    <p:sldId id="420" r:id="rId30"/>
    <p:sldId id="406" r:id="rId31"/>
    <p:sldId id="414" r:id="rId32"/>
    <p:sldId id="415" r:id="rId33"/>
    <p:sldId id="416" r:id="rId34"/>
    <p:sldId id="412" r:id="rId35"/>
    <p:sldId id="372" r:id="rId36"/>
    <p:sldId id="413" r:id="rId37"/>
    <p:sldId id="407" r:id="rId38"/>
    <p:sldId id="417" r:id="rId39"/>
    <p:sldId id="421" r:id="rId40"/>
    <p:sldId id="409" r:id="rId41"/>
    <p:sldId id="387" r:id="rId42"/>
    <p:sldId id="388" r:id="rId43"/>
    <p:sldId id="389" r:id="rId44"/>
    <p:sldId id="391" r:id="rId45"/>
    <p:sldId id="418" r:id="rId46"/>
  </p:sldIdLst>
  <p:sldSz cx="12192000" cy="6858000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EF8"/>
    <a:srgbClr val="FF3300"/>
    <a:srgbClr val="006600"/>
    <a:srgbClr val="663300"/>
    <a:srgbClr val="003300"/>
    <a:srgbClr val="E5EEC4"/>
    <a:srgbClr val="FFE181"/>
    <a:srgbClr val="9398FB"/>
    <a:srgbClr val="B2A9E9"/>
    <a:srgbClr val="AE5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0"/>
    <p:restoredTop sz="89776" autoAdjust="0"/>
  </p:normalViewPr>
  <p:slideViewPr>
    <p:cSldViewPr>
      <p:cViewPr>
        <p:scale>
          <a:sx n="75" d="100"/>
          <a:sy n="75" d="100"/>
        </p:scale>
        <p:origin x="-114" y="-7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1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3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0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1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50;&#1085;&#1080;&#1075;&#1072;1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\\P33-S-FS02\Users\TRUD\TRD\&#1087;&#1091;&#1073;&#1083;&#1080;&#1082;&#1072;&#1094;&#1080;&#1080;\2020\&#1087;&#1088;&#1077;&#1089;&#1089;&#1082;&#1086;&#1085;&#1092;&#1077;&#1088;&#1077;&#1085;&#1094;&#1080;&#1103;\&#1050;&#1085;&#1080;&#1075;&#1072;1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login\Downloads\&#1075;&#1088;&#1072;&#1092;&#1080;&#1082;_&#1074;&#1072;&#1088;&#1080;&#1072;&#1085;&#1090;%20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login\Downloads\&#1075;&#1088;&#1072;&#1092;&#1080;&#1082;_&#1074;&#1072;&#1088;&#1080;&#1072;&#1085;&#1090;%203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&#1054;&#1057;&#1056;\!!!!!_\12-2019-t_ifomp_14.xls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gks-okno2\registr\DOC\&#1054;&#1088;&#1083;&#1086;&#1074;&#1072;%20&#1058;&#1072;&#1090;&#1100;&#1103;&#1085;&#1072;\&#1040;&#1052;&#1054;&#1057;&#1054;&#1042;&#1040;%20&#1048;.&#1040;\2020&#1075;&#1086;&#1076;\&#1055;&#1088;&#1077;&#1089;&#1089;-&#1082;&#1086;&#1085;&#1092;&#1077;&#1088;&#1077;&#1085;&#1094;&#1080;&#1103;\&#1057;&#1087;&#1088;&#1072;&#1074;&#1082;&#1080;\&#1086;&#1073;&#1086;&#1088;&#1086;&#109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648782898669151E-3"/>
          <c:y val="0.1108060737527115"/>
          <c:w val="0.95845755920764264"/>
          <c:h val="0.660986602016077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Родившиеся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204363829707522E-2"/>
                  <c:y val="0.26146149567408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94356889116475E-2"/>
                  <c:y val="0.26618988155207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4646003093826445E-3"/>
                  <c:y val="0.23414259471478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511927765516265E-3"/>
                  <c:y val="0.235075985533373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347527942272362E-2"/>
                  <c:y val="0.219729767162365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  <c:pt idx="4">
                  <c:v>январь-ноябрь 2019г.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16214</c:v>
                </c:pt>
                <c:pt idx="1">
                  <c:v>15654</c:v>
                </c:pt>
                <c:pt idx="2">
                  <c:v>13356</c:v>
                </c:pt>
                <c:pt idx="3">
                  <c:v>12693</c:v>
                </c:pt>
                <c:pt idx="4">
                  <c:v>10417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Умершие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8.3160710664185247E-3"/>
                  <c:y val="-1.86510622486418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94356889116475E-2"/>
                  <c:y val="-3.45805102635758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12947859924956E-2"/>
                  <c:y val="-1.5677205382466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039565532085215E-3"/>
                  <c:y val="-1.4880639903257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50914796067355E-3"/>
                  <c:y val="-1.6846829338033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  <c:pt idx="4">
                  <c:v>январь-ноябрь 2019г.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23117</c:v>
                </c:pt>
                <c:pt idx="1">
                  <c:v>22947</c:v>
                </c:pt>
                <c:pt idx="2">
                  <c:v>21765</c:v>
                </c:pt>
                <c:pt idx="3">
                  <c:v>21966</c:v>
                </c:pt>
                <c:pt idx="4">
                  <c:v>19466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3298560"/>
        <c:axId val="103300096"/>
        <c:axId val="103302464"/>
      </c:bar3DChart>
      <c:catAx>
        <c:axId val="10329856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03300096"/>
        <c:crosses val="autoZero"/>
        <c:auto val="1"/>
        <c:lblAlgn val="ctr"/>
        <c:lblOffset val="100"/>
        <c:noMultiLvlLbl val="0"/>
      </c:catAx>
      <c:valAx>
        <c:axId val="103300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3298560"/>
        <c:crosses val="autoZero"/>
        <c:crossBetween val="between"/>
      </c:valAx>
      <c:serAx>
        <c:axId val="10330246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3300096"/>
        <c:crosses val="autoZero"/>
      </c:serAx>
    </c:plotArea>
    <c:legend>
      <c:legendPos val="t"/>
      <c:layout>
        <c:manualLayout>
          <c:xMode val="edge"/>
          <c:yMode val="edge"/>
          <c:x val="0.1410159193487858"/>
          <c:y val="5.3805866623776108E-2"/>
          <c:w val="0.71377882768837875"/>
          <c:h val="7.3580452867120422E-2"/>
        </c:manualLayout>
      </c:layout>
      <c:overlay val="0"/>
      <c:txPr>
        <a:bodyPr/>
        <a:lstStyle/>
        <a:p>
          <a:pPr>
            <a:defRPr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100529100529099E-2"/>
          <c:y val="7.7798818975339412E-2"/>
          <c:w val="0.94179894179894175"/>
          <c:h val="0.65326924916423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2.747252747252747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316.7</c:v>
                </c:pt>
                <c:pt idx="1">
                  <c:v>327.39999999999998</c:v>
                </c:pt>
                <c:pt idx="2">
                  <c:v>341.6</c:v>
                </c:pt>
                <c:pt idx="3">
                  <c:v>357</c:v>
                </c:pt>
                <c:pt idx="4">
                  <c:v>371</c:v>
                </c:pt>
                <c:pt idx="5">
                  <c:v>378.4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1939328"/>
        <c:axId val="116920704"/>
      </c:barChart>
      <c:catAx>
        <c:axId val="13193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6920704"/>
        <c:crosses val="autoZero"/>
        <c:auto val="1"/>
        <c:lblAlgn val="ctr"/>
        <c:lblOffset val="100"/>
        <c:noMultiLvlLbl val="0"/>
      </c:catAx>
      <c:valAx>
        <c:axId val="11692070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3193932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830279508900251E-2"/>
          <c:y val="2.3365289507332201E-3"/>
          <c:w val="0.9539017388451444"/>
          <c:h val="0.789573844119133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3300"/>
            </a:solidFill>
          </c:spPr>
          <c:invertIfNegative val="0"/>
          <c:dLbls>
            <c:txPr>
              <a:bodyPr/>
              <a:lstStyle/>
              <a:p>
                <a:pPr>
                  <a:defRPr sz="20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303</c:v>
                </c:pt>
                <c:pt idx="1">
                  <c:v>307</c:v>
                </c:pt>
                <c:pt idx="2">
                  <c:v>309</c:v>
                </c:pt>
                <c:pt idx="3">
                  <c:v>317</c:v>
                </c:pt>
                <c:pt idx="4">
                  <c:v>304</c:v>
                </c:pt>
                <c:pt idx="5">
                  <c:v>311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34458752"/>
        <c:axId val="147179776"/>
        <c:axId val="0"/>
      </c:bar3DChart>
      <c:catAx>
        <c:axId val="134458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>
                <a:lumMod val="10000"/>
              </a:schemeClr>
            </a:solidFill>
          </a:ln>
        </c:spPr>
        <c:txPr>
          <a:bodyPr/>
          <a:lstStyle/>
          <a:p>
            <a:pPr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47179776"/>
        <c:crosses val="autoZero"/>
        <c:auto val="1"/>
        <c:lblAlgn val="ctr"/>
        <c:lblOffset val="100"/>
        <c:noMultiLvlLbl val="0"/>
      </c:catAx>
      <c:valAx>
        <c:axId val="147179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4458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ln>
          <a:solidFill>
            <a:schemeClr val="accent5">
              <a:lumMod val="50000"/>
            </a:schemeClr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8018523546625635"/>
          <c:h val="0.8940815421152796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497.2</c:v>
                </c:pt>
                <c:pt idx="1">
                  <c:v>486.1</c:v>
                </c:pt>
                <c:pt idx="2">
                  <c:v>517.1</c:v>
                </c:pt>
                <c:pt idx="3">
                  <c:v>510.2</c:v>
                </c:pt>
                <c:pt idx="4">
                  <c:v>558.70000000000005</c:v>
                </c:pt>
                <c:pt idx="5">
                  <c:v>535.20000000000005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154178688"/>
        <c:axId val="154198016"/>
        <c:axId val="116541632"/>
      </c:bar3DChart>
      <c:catAx>
        <c:axId val="154178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>
                <a:lumMod val="10000"/>
              </a:schemeClr>
            </a:solidFill>
          </a:ln>
        </c:spPr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4198016"/>
        <c:crosses val="autoZero"/>
        <c:auto val="1"/>
        <c:lblAlgn val="ctr"/>
        <c:lblOffset val="100"/>
        <c:noMultiLvlLbl val="0"/>
      </c:catAx>
      <c:valAx>
        <c:axId val="154198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178688"/>
        <c:crosses val="autoZero"/>
        <c:crossBetween val="between"/>
      </c:valAx>
      <c:serAx>
        <c:axId val="116541632"/>
        <c:scaling>
          <c:orientation val="minMax"/>
        </c:scaling>
        <c:delete val="1"/>
        <c:axPos val="b"/>
        <c:majorTickMark val="out"/>
        <c:minorTickMark val="none"/>
        <c:tickLblPos val="nextTo"/>
        <c:crossAx val="154198016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Ярославская область</c:v>
                </c:pt>
                <c:pt idx="1">
                  <c:v>Рязанская область</c:v>
                </c:pt>
                <c:pt idx="2">
                  <c:v>Воронежская область</c:v>
                </c:pt>
                <c:pt idx="3">
                  <c:v>Липецкая область</c:v>
                </c:pt>
                <c:pt idx="4">
                  <c:v>Тульская область</c:v>
                </c:pt>
                <c:pt idx="5">
                  <c:v>г. Москва</c:v>
                </c:pt>
                <c:pt idx="6">
                  <c:v>Нижегородская область</c:v>
                </c:pt>
                <c:pt idx="7">
                  <c:v>Московская область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0.7</c:v>
                </c:pt>
                <c:pt idx="1">
                  <c:v>1.2</c:v>
                </c:pt>
                <c:pt idx="2">
                  <c:v>3.9</c:v>
                </c:pt>
                <c:pt idx="3">
                  <c:v>6.6</c:v>
                </c:pt>
                <c:pt idx="4" formatCode="0.0">
                  <c:v>8</c:v>
                </c:pt>
                <c:pt idx="5" formatCode="0.0">
                  <c:v>15</c:v>
                </c:pt>
                <c:pt idx="6" formatCode="0.0">
                  <c:v>42</c:v>
                </c:pt>
                <c:pt idx="7">
                  <c:v>51.8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07584"/>
        <c:axId val="27909120"/>
      </c:barChart>
      <c:catAx>
        <c:axId val="279075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7909120"/>
        <c:crosses val="autoZero"/>
        <c:auto val="1"/>
        <c:lblAlgn val="ctr"/>
        <c:lblOffset val="100"/>
        <c:noMultiLvlLbl val="0"/>
      </c:catAx>
      <c:valAx>
        <c:axId val="2790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907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5.1209382404916307E-2"/>
          <c:w val="0.91113350569984719"/>
          <c:h val="0.677286451013819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надой молока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accent4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371</c:v>
                </c:pt>
                <c:pt idx="1">
                  <c:v>378.4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Вывоз молока за пределы области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srgbClr val="8064A2">
                        <a:lumMod val="75000"/>
                      </a:srgb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125.9</c:v>
                </c:pt>
                <c:pt idx="1">
                  <c:v>129.1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-13"/>
        <c:axId val="29229824"/>
        <c:axId val="29231360"/>
      </c:barChart>
      <c:catAx>
        <c:axId val="2922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9231360"/>
        <c:crosses val="autoZero"/>
        <c:auto val="1"/>
        <c:lblAlgn val="ctr"/>
        <c:lblOffset val="100"/>
        <c:noMultiLvlLbl val="0"/>
      </c:catAx>
      <c:valAx>
        <c:axId val="2923136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9229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4164455665867848E-2"/>
          <c:y val="0.81181344713412706"/>
          <c:w val="0.96137902259500174"/>
          <c:h val="0.1702467547028654"/>
        </c:manualLayout>
      </c:layout>
      <c:overlay val="0"/>
      <c:txPr>
        <a:bodyPr/>
        <a:lstStyle/>
        <a:p>
          <a:pPr>
            <a:defRPr sz="1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908775799590359E-2"/>
          <c:y val="8.6956521739130432E-2"/>
          <c:w val="0.79835749172837556"/>
          <c:h val="0.782608695652173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5.9351268315739718E-2"/>
                  <c:y val="-3.623188405797102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2797637795275591E-2"/>
                  <c:y val="-3.015560554930631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7334278215223098"/>
                  <c:y val="-0.22256749156355451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сельхозорганизации</c:v>
                </c:pt>
                <c:pt idx="1">
                  <c:v>крестьянские (фермерские) хозяйства</c:v>
                </c:pt>
                <c:pt idx="2">
                  <c:v>хозяйства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0.19400000000000001</c:v>
                </c:pt>
                <c:pt idx="1">
                  <c:v>9.2999999999999999E-2</c:v>
                </c:pt>
                <c:pt idx="2">
                  <c:v>0.71299999999999997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16550334067409"/>
          <c:y val="4.3478260869565216E-2"/>
          <c:w val="0.76281699078048604"/>
          <c:h val="0.746376811594202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explosion val="3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5.9351647941472879E-2"/>
                  <c:y val="-6.521739130434782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528535702288082E-2"/>
                  <c:y val="2.173913043478260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4729478668107666"/>
                  <c:y val="-0.1511389201349831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сельхозорганизации</c:v>
                </c:pt>
                <c:pt idx="1">
                  <c:v>крестьянские (фермерские) хозяйства</c:v>
                </c:pt>
                <c:pt idx="2">
                  <c:v>хозяйства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0.33700000000000002</c:v>
                </c:pt>
                <c:pt idx="1">
                  <c:v>5.6000000000000001E-2</c:v>
                </c:pt>
                <c:pt idx="2">
                  <c:v>0.60699999999999998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946538944658552E-2"/>
          <c:y val="3.7573636628754736E-2"/>
          <c:w val="0.81970184200868224"/>
          <c:h val="0.801932536210751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explosion val="22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explosion val="27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1437158773186459"/>
                  <c:y val="-0.39479342859920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0302625910065466E-2"/>
                  <c:y val="3.408476718188004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numFmt formatCode="0.0%" sourceLinked="0"/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сельхозорганизации</c:v>
                </c:pt>
                <c:pt idx="1">
                  <c:v>крестьянские (фермерские) хозяйства</c:v>
                </c:pt>
                <c:pt idx="2">
                  <c:v>хозяйства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0.95399999999999996</c:v>
                </c:pt>
                <c:pt idx="1">
                  <c:v>4.5999999999999999E-2</c:v>
                </c:pt>
                <c:pt idx="2">
                  <c:v>4.0000000000000002E-4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7479881130561"/>
          <c:y val="6.4032023134150294E-3"/>
          <c:w val="0.6583181260396499"/>
          <c:h val="0.929493525970104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Костромская область</c:v>
                </c:pt>
                <c:pt idx="1">
                  <c:v>Тверская область</c:v>
                </c:pt>
                <c:pt idx="2">
                  <c:v>Ивановская область</c:v>
                </c:pt>
                <c:pt idx="3">
                  <c:v>Ярославская область</c:v>
                </c:pt>
                <c:pt idx="4">
                  <c:v>Владимирская область</c:v>
                </c:pt>
                <c:pt idx="5">
                  <c:v>Смоленская область</c:v>
                </c:pt>
                <c:pt idx="6">
                  <c:v>Московская область</c:v>
                </c:pt>
                <c:pt idx="7">
                  <c:v>Калужская область</c:v>
                </c:pt>
                <c:pt idx="8">
                  <c:v>Тамбовская область</c:v>
                </c:pt>
                <c:pt idx="9">
                  <c:v>Рязанская область</c:v>
                </c:pt>
                <c:pt idx="10">
                  <c:v>Тульская область</c:v>
                </c:pt>
                <c:pt idx="11">
                  <c:v>Воронежская область</c:v>
                </c:pt>
                <c:pt idx="12">
                  <c:v>Орловская область</c:v>
                </c:pt>
                <c:pt idx="13">
                  <c:v>Липецкая область</c:v>
                </c:pt>
                <c:pt idx="14">
                  <c:v>Брянская область</c:v>
                </c:pt>
                <c:pt idx="15">
                  <c:v>Белгородская область</c:v>
                </c:pt>
                <c:pt idx="16">
                  <c:v>Курская область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16.2</c:v>
                </c:pt>
                <c:pt idx="1">
                  <c:v>17.899999999999999</c:v>
                </c:pt>
                <c:pt idx="2">
                  <c:v>20.2</c:v>
                </c:pt>
                <c:pt idx="3">
                  <c:v>21.1</c:v>
                </c:pt>
                <c:pt idx="4" formatCode="0.0">
                  <c:v>22.3</c:v>
                </c:pt>
                <c:pt idx="5">
                  <c:v>25.9</c:v>
                </c:pt>
                <c:pt idx="6">
                  <c:v>26.9</c:v>
                </c:pt>
                <c:pt idx="7" formatCode="0.0">
                  <c:v>29.2</c:v>
                </c:pt>
                <c:pt idx="8">
                  <c:v>31.7</c:v>
                </c:pt>
                <c:pt idx="9">
                  <c:v>32.799999999999997</c:v>
                </c:pt>
                <c:pt idx="10">
                  <c:v>34.6</c:v>
                </c:pt>
                <c:pt idx="11" formatCode="0.0">
                  <c:v>35</c:v>
                </c:pt>
                <c:pt idx="12">
                  <c:v>41.3</c:v>
                </c:pt>
                <c:pt idx="13">
                  <c:v>42.8</c:v>
                </c:pt>
                <c:pt idx="14" formatCode="0.0">
                  <c:v>44.9</c:v>
                </c:pt>
                <c:pt idx="15" formatCode="0.0">
                  <c:v>48.8</c:v>
                </c:pt>
                <c:pt idx="16" formatCode="0.0">
                  <c:v>51.5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95008"/>
        <c:axId val="21243008"/>
      </c:barChart>
      <c:catAx>
        <c:axId val="21195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1243008"/>
        <c:crosses val="autoZero"/>
        <c:auto val="1"/>
        <c:lblAlgn val="ctr"/>
        <c:lblOffset val="100"/>
        <c:noMultiLvlLbl val="0"/>
      </c:catAx>
      <c:valAx>
        <c:axId val="21243008"/>
        <c:scaling>
          <c:orientation val="minMax"/>
        </c:scaling>
        <c:delete val="1"/>
        <c:axPos val="b"/>
        <c:numFmt formatCode="0" sourceLinked="0"/>
        <c:majorTickMark val="out"/>
        <c:minorTickMark val="none"/>
        <c:tickLblPos val="nextTo"/>
        <c:crossAx val="2119500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7479881130561"/>
          <c:y val="6.4032023134150294E-3"/>
          <c:w val="0.6583181260396499"/>
          <c:h val="0.929493525970104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Белгородская область</c:v>
                </c:pt>
                <c:pt idx="1">
                  <c:v>Смоленская область</c:v>
                </c:pt>
                <c:pt idx="2">
                  <c:v>Орловская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Курская область</c:v>
                </c:pt>
                <c:pt idx="6">
                  <c:v>Липецкая область</c:v>
                </c:pt>
                <c:pt idx="7">
                  <c:v>Рязанская область</c:v>
                </c:pt>
                <c:pt idx="8">
                  <c:v>Тамбовская область</c:v>
                </c:pt>
                <c:pt idx="9">
                  <c:v>Калужская область</c:v>
                </c:pt>
                <c:pt idx="10">
                  <c:v>Костромская область</c:v>
                </c:pt>
                <c:pt idx="11">
                  <c:v>Владимирская область</c:v>
                </c:pt>
                <c:pt idx="12">
                  <c:v>Ярославская область</c:v>
                </c:pt>
                <c:pt idx="13">
                  <c:v>Тверская область</c:v>
                </c:pt>
                <c:pt idx="14">
                  <c:v>Московская область</c:v>
                </c:pt>
                <c:pt idx="15">
                  <c:v>Тульская область</c:v>
                </c:pt>
                <c:pt idx="16">
                  <c:v>Брянская область</c:v>
                </c:pt>
              </c:strCache>
            </c:strRef>
          </c:cat>
          <c:val>
            <c:numRef>
              <c:f>Лист1!$B$2:$B$18</c:f>
              <c:numCache>
                <c:formatCode>0</c:formatCode>
                <c:ptCount val="17"/>
                <c:pt idx="0">
                  <c:v>117</c:v>
                </c:pt>
                <c:pt idx="1">
                  <c:v>146</c:v>
                </c:pt>
                <c:pt idx="2">
                  <c:v>154</c:v>
                </c:pt>
                <c:pt idx="3">
                  <c:v>159</c:v>
                </c:pt>
                <c:pt idx="4">
                  <c:v>159</c:v>
                </c:pt>
                <c:pt idx="5">
                  <c:v>166</c:v>
                </c:pt>
                <c:pt idx="6">
                  <c:v>170</c:v>
                </c:pt>
                <c:pt idx="7">
                  <c:v>175</c:v>
                </c:pt>
                <c:pt idx="8">
                  <c:v>177</c:v>
                </c:pt>
                <c:pt idx="9">
                  <c:v>179</c:v>
                </c:pt>
                <c:pt idx="10">
                  <c:v>185</c:v>
                </c:pt>
                <c:pt idx="11">
                  <c:v>195</c:v>
                </c:pt>
                <c:pt idx="12">
                  <c:v>202</c:v>
                </c:pt>
                <c:pt idx="13">
                  <c:v>206</c:v>
                </c:pt>
                <c:pt idx="14">
                  <c:v>226</c:v>
                </c:pt>
                <c:pt idx="15">
                  <c:v>267</c:v>
                </c:pt>
                <c:pt idx="16">
                  <c:v>270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6561408"/>
        <c:axId val="116962432"/>
      </c:barChart>
      <c:catAx>
        <c:axId val="1165614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6962432"/>
        <c:crosses val="autoZero"/>
        <c:auto val="1"/>
        <c:lblAlgn val="ctr"/>
        <c:lblOffset val="100"/>
        <c:noMultiLvlLbl val="0"/>
      </c:catAx>
      <c:valAx>
        <c:axId val="116962432"/>
        <c:scaling>
          <c:orientation val="minMax"/>
        </c:scaling>
        <c:delete val="1"/>
        <c:axPos val="b"/>
        <c:numFmt formatCode="0" sourceLinked="0"/>
        <c:majorTickMark val="out"/>
        <c:minorTickMark val="none"/>
        <c:tickLblPos val="nextTo"/>
        <c:crossAx val="11656140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73663546843803"/>
          <c:y val="4.8045655477275864E-2"/>
          <c:w val="0.71526336453156192"/>
          <c:h val="0.950700280112044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9412691060676237E-3"/>
                  <c:y val="1.23297092112356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191263939377489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Лист1!$A$2:$A$21</c:f>
              <c:strCache>
                <c:ptCount val="20"/>
                <c:pt idx="0">
                  <c:v>   город Владимир</c:v>
                </c:pt>
                <c:pt idx="1">
                  <c:v>   город Гусь-Хрустальный</c:v>
                </c:pt>
                <c:pt idx="2">
                  <c:v>   город Ковров</c:v>
                </c:pt>
                <c:pt idx="3">
                  <c:v>   округ Муром</c:v>
                </c:pt>
                <c:pt idx="4">
                  <c:v>   Александровский</c:v>
                </c:pt>
                <c:pt idx="5">
                  <c:v>   Вязниковский </c:v>
                </c:pt>
                <c:pt idx="6">
                  <c:v>   Гороховецкий</c:v>
                </c:pt>
                <c:pt idx="7">
                  <c:v>   Гусь-Хрустальный</c:v>
                </c:pt>
                <c:pt idx="8">
                  <c:v>   Камешковский</c:v>
                </c:pt>
                <c:pt idx="9">
                  <c:v>   Киржачский</c:v>
                </c:pt>
                <c:pt idx="10">
                  <c:v>   Ковровский </c:v>
                </c:pt>
                <c:pt idx="11">
                  <c:v>   Кольчугинский </c:v>
                </c:pt>
                <c:pt idx="12">
                  <c:v>   Меленковский</c:v>
                </c:pt>
                <c:pt idx="13">
                  <c:v>   Муромский</c:v>
                </c:pt>
                <c:pt idx="14">
                  <c:v>   Петушинский </c:v>
                </c:pt>
                <c:pt idx="15">
                  <c:v>   Селивановский </c:v>
                </c:pt>
                <c:pt idx="16">
                  <c:v>   Собинский </c:v>
                </c:pt>
                <c:pt idx="17">
                  <c:v>   Судогодский </c:v>
                </c:pt>
                <c:pt idx="18">
                  <c:v>   Суздальский </c:v>
                </c:pt>
                <c:pt idx="19">
                  <c:v>   Юрьев-Польский </c:v>
                </c:pt>
              </c:strCache>
            </c:strRef>
          </c:cat>
          <c:val>
            <c:numRef>
              <c:f>Лист1!$B$2:$B$21</c:f>
              <c:numCache>
                <c:formatCode>0</c:formatCode>
                <c:ptCount val="20"/>
                <c:pt idx="0">
                  <c:v>13378</c:v>
                </c:pt>
                <c:pt idx="1">
                  <c:v>1020</c:v>
                </c:pt>
                <c:pt idx="2">
                  <c:v>2685</c:v>
                </c:pt>
                <c:pt idx="3">
                  <c:v>1763</c:v>
                </c:pt>
                <c:pt idx="4">
                  <c:v>2392</c:v>
                </c:pt>
                <c:pt idx="5">
                  <c:v>881</c:v>
                </c:pt>
                <c:pt idx="6">
                  <c:v>347</c:v>
                </c:pt>
                <c:pt idx="7">
                  <c:v>355</c:v>
                </c:pt>
                <c:pt idx="8">
                  <c:v>645</c:v>
                </c:pt>
                <c:pt idx="9">
                  <c:v>969</c:v>
                </c:pt>
                <c:pt idx="10">
                  <c:v>562</c:v>
                </c:pt>
                <c:pt idx="11">
                  <c:v>923</c:v>
                </c:pt>
                <c:pt idx="12">
                  <c:v>335</c:v>
                </c:pt>
                <c:pt idx="13">
                  <c:v>162</c:v>
                </c:pt>
                <c:pt idx="14">
                  <c:v>1521</c:v>
                </c:pt>
                <c:pt idx="15">
                  <c:v>181</c:v>
                </c:pt>
                <c:pt idx="16">
                  <c:v>793</c:v>
                </c:pt>
                <c:pt idx="17">
                  <c:v>592</c:v>
                </c:pt>
                <c:pt idx="18">
                  <c:v>853</c:v>
                </c:pt>
                <c:pt idx="19">
                  <c:v>377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058823529411765E-3"/>
                  <c:y val="-1.26582278481012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Лист1!$A$2:$A$21</c:f>
              <c:strCache>
                <c:ptCount val="20"/>
                <c:pt idx="0">
                  <c:v>   город Владимир</c:v>
                </c:pt>
                <c:pt idx="1">
                  <c:v>   город Гусь-Хрустальный</c:v>
                </c:pt>
                <c:pt idx="2">
                  <c:v>   город Ковров</c:v>
                </c:pt>
                <c:pt idx="3">
                  <c:v>   округ Муром</c:v>
                </c:pt>
                <c:pt idx="4">
                  <c:v>   Александровский</c:v>
                </c:pt>
                <c:pt idx="5">
                  <c:v>   Вязниковский </c:v>
                </c:pt>
                <c:pt idx="6">
                  <c:v>   Гороховецкий</c:v>
                </c:pt>
                <c:pt idx="7">
                  <c:v>   Гусь-Хрустальный</c:v>
                </c:pt>
                <c:pt idx="8">
                  <c:v>   Камешковский</c:v>
                </c:pt>
                <c:pt idx="9">
                  <c:v>   Киржачский</c:v>
                </c:pt>
                <c:pt idx="10">
                  <c:v>   Ковровский </c:v>
                </c:pt>
                <c:pt idx="11">
                  <c:v>   Кольчугинский </c:v>
                </c:pt>
                <c:pt idx="12">
                  <c:v>   Меленковский</c:v>
                </c:pt>
                <c:pt idx="13">
                  <c:v>   Муромский</c:v>
                </c:pt>
                <c:pt idx="14">
                  <c:v>   Петушинский </c:v>
                </c:pt>
                <c:pt idx="15">
                  <c:v>   Селивановский </c:v>
                </c:pt>
                <c:pt idx="16">
                  <c:v>   Собинский </c:v>
                </c:pt>
                <c:pt idx="17">
                  <c:v>   Судогодский </c:v>
                </c:pt>
                <c:pt idx="18">
                  <c:v>   Суздальский </c:v>
                </c:pt>
                <c:pt idx="19">
                  <c:v>   Юрьев-Польский </c:v>
                </c:pt>
              </c:strCache>
            </c:strRef>
          </c:cat>
          <c:val>
            <c:numRef>
              <c:f>Лист1!$C$2:$C$21</c:f>
              <c:numCache>
                <c:formatCode>0</c:formatCode>
                <c:ptCount val="20"/>
                <c:pt idx="0">
                  <c:v>12685</c:v>
                </c:pt>
                <c:pt idx="1">
                  <c:v>965</c:v>
                </c:pt>
                <c:pt idx="2">
                  <c:v>2634</c:v>
                </c:pt>
                <c:pt idx="3">
                  <c:v>1693</c:v>
                </c:pt>
                <c:pt idx="4">
                  <c:v>2339</c:v>
                </c:pt>
                <c:pt idx="5">
                  <c:v>851</c:v>
                </c:pt>
                <c:pt idx="6">
                  <c:v>338</c:v>
                </c:pt>
                <c:pt idx="7">
                  <c:v>345</c:v>
                </c:pt>
                <c:pt idx="8">
                  <c:v>603</c:v>
                </c:pt>
                <c:pt idx="9">
                  <c:v>928</c:v>
                </c:pt>
                <c:pt idx="10">
                  <c:v>564</c:v>
                </c:pt>
                <c:pt idx="11">
                  <c:v>877</c:v>
                </c:pt>
                <c:pt idx="12">
                  <c:v>316</c:v>
                </c:pt>
                <c:pt idx="13">
                  <c:v>159</c:v>
                </c:pt>
                <c:pt idx="14">
                  <c:v>1505</c:v>
                </c:pt>
                <c:pt idx="15">
                  <c:v>173</c:v>
                </c:pt>
                <c:pt idx="16">
                  <c:v>764</c:v>
                </c:pt>
                <c:pt idx="17">
                  <c:v>566</c:v>
                </c:pt>
                <c:pt idx="18">
                  <c:v>840</c:v>
                </c:pt>
                <c:pt idx="19">
                  <c:v>371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"/>
        <c:axId val="87009920"/>
        <c:axId val="87015808"/>
      </c:barChart>
      <c:catAx>
        <c:axId val="870099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87015808"/>
        <c:crosses val="autoZero"/>
        <c:auto val="1"/>
        <c:lblAlgn val="ctr"/>
        <c:lblOffset val="100"/>
        <c:noMultiLvlLbl val="0"/>
      </c:catAx>
      <c:valAx>
        <c:axId val="87015808"/>
        <c:scaling>
          <c:orientation val="minMax"/>
        </c:scaling>
        <c:delete val="1"/>
        <c:axPos val="t"/>
        <c:numFmt formatCode="0" sourceLinked="1"/>
        <c:majorTickMark val="out"/>
        <c:minorTickMark val="none"/>
        <c:tickLblPos val="nextTo"/>
        <c:crossAx val="870099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rgbClr val="AE5669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AE5669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6899916628068554"/>
          <c:y val="0.19598840493039635"/>
          <c:w val="8.4513015284854096E-2"/>
          <c:h val="0.17113490094560099"/>
        </c:manualLayout>
      </c:layout>
      <c:overlay val="0"/>
      <c:txPr>
        <a:bodyPr/>
        <a:lstStyle/>
        <a:p>
          <a:pPr>
            <a:defRPr sz="1400" b="1">
              <a:solidFill>
                <a:srgbClr val="AE5669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420886237208639"/>
          <c:y val="0"/>
          <c:w val="0.66018012490121425"/>
          <c:h val="0.929493525970104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Белгородская область</c:v>
                </c:pt>
                <c:pt idx="1">
                  <c:v>Курская область</c:v>
                </c:pt>
                <c:pt idx="2">
                  <c:v>Владимирская область</c:v>
                </c:pt>
                <c:pt idx="3">
                  <c:v>Орловская область</c:v>
                </c:pt>
                <c:pt idx="4">
                  <c:v>Рязанская область</c:v>
                </c:pt>
                <c:pt idx="5">
                  <c:v>Липецкая область</c:v>
                </c:pt>
                <c:pt idx="6">
                  <c:v>Тамбовская область</c:v>
                </c:pt>
                <c:pt idx="7">
                  <c:v>Воронежская область</c:v>
                </c:pt>
                <c:pt idx="8">
                  <c:v>Калужская область</c:v>
                </c:pt>
                <c:pt idx="9">
                  <c:v>Тверская область</c:v>
                </c:pt>
                <c:pt idx="10">
                  <c:v>Ивановская область</c:v>
                </c:pt>
                <c:pt idx="11">
                  <c:v>Смоленская область</c:v>
                </c:pt>
                <c:pt idx="12">
                  <c:v>Брянская область</c:v>
                </c:pt>
                <c:pt idx="13">
                  <c:v>Костромская область</c:v>
                </c:pt>
                <c:pt idx="14">
                  <c:v>Тульская область</c:v>
                </c:pt>
                <c:pt idx="15">
                  <c:v>Московская область</c:v>
                </c:pt>
                <c:pt idx="16">
                  <c:v>Ярославская область</c:v>
                </c:pt>
              </c:strCache>
            </c:strRef>
          </c:cat>
          <c:val>
            <c:numRef>
              <c:f>Лист1!$B$2:$B$18</c:f>
              <c:numCache>
                <c:formatCode>0</c:formatCode>
                <c:ptCount val="17"/>
                <c:pt idx="0">
                  <c:v>119</c:v>
                </c:pt>
                <c:pt idx="1">
                  <c:v>160</c:v>
                </c:pt>
                <c:pt idx="2">
                  <c:v>163</c:v>
                </c:pt>
                <c:pt idx="3">
                  <c:v>183</c:v>
                </c:pt>
                <c:pt idx="4">
                  <c:v>188</c:v>
                </c:pt>
                <c:pt idx="5">
                  <c:v>195</c:v>
                </c:pt>
                <c:pt idx="6">
                  <c:v>198</c:v>
                </c:pt>
                <c:pt idx="7">
                  <c:v>226</c:v>
                </c:pt>
                <c:pt idx="8">
                  <c:v>229</c:v>
                </c:pt>
                <c:pt idx="9">
                  <c:v>235</c:v>
                </c:pt>
                <c:pt idx="10">
                  <c:v>250</c:v>
                </c:pt>
                <c:pt idx="11">
                  <c:v>255</c:v>
                </c:pt>
                <c:pt idx="12">
                  <c:v>258</c:v>
                </c:pt>
                <c:pt idx="13">
                  <c:v>258</c:v>
                </c:pt>
                <c:pt idx="14">
                  <c:v>272</c:v>
                </c:pt>
                <c:pt idx="15">
                  <c:v>277</c:v>
                </c:pt>
                <c:pt idx="16">
                  <c:v>292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4501888"/>
        <c:axId val="134562176"/>
      </c:barChart>
      <c:catAx>
        <c:axId val="1345018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4562176"/>
        <c:crosses val="autoZero"/>
        <c:auto val="1"/>
        <c:lblAlgn val="ctr"/>
        <c:lblOffset val="100"/>
        <c:noMultiLvlLbl val="0"/>
      </c:catAx>
      <c:valAx>
        <c:axId val="134562176"/>
        <c:scaling>
          <c:orientation val="minMax"/>
        </c:scaling>
        <c:delete val="1"/>
        <c:axPos val="b"/>
        <c:numFmt formatCode="0" sourceLinked="0"/>
        <c:majorTickMark val="out"/>
        <c:minorTickMark val="none"/>
        <c:tickLblPos val="nextTo"/>
        <c:crossAx val="13450188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354540345385117"/>
          <c:y val="1.6553103788286054E-2"/>
          <c:w val="0.60786082345578318"/>
          <c:h val="0.922348484848484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00B050"/>
            </a:solidFill>
            <a:ln w="1250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ru-RU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21.8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ru-RU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17.1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01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 Cyr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Sheet1!$A$2:$A$21</c:f>
              <c:strCache>
                <c:ptCount val="20"/>
                <c:pt idx="0">
                  <c:v>город Владимир</c:v>
                </c:pt>
                <c:pt idx="1">
                  <c:v>Александровский район</c:v>
                </c:pt>
                <c:pt idx="2">
                  <c:v>Суздальский район</c:v>
                </c:pt>
                <c:pt idx="3">
                  <c:v>Киржачский район</c:v>
                </c:pt>
                <c:pt idx="4">
                  <c:v>Петушинский район</c:v>
                </c:pt>
                <c:pt idx="5">
                  <c:v>город Ковров</c:v>
                </c:pt>
                <c:pt idx="6">
                  <c:v>округ Муром</c:v>
                </c:pt>
                <c:pt idx="7">
                  <c:v>Кольчугинский район</c:v>
                </c:pt>
                <c:pt idx="8">
                  <c:v>Собинский район</c:v>
                </c:pt>
                <c:pt idx="9">
                  <c:v>город Гусь-Хрустальный</c:v>
                </c:pt>
                <c:pt idx="10">
                  <c:v>Судогодский район</c:v>
                </c:pt>
                <c:pt idx="11">
                  <c:v>Муромский район</c:v>
                </c:pt>
                <c:pt idx="12">
                  <c:v>Камешковский район</c:v>
                </c:pt>
                <c:pt idx="13">
                  <c:v>Ковровский район</c:v>
                </c:pt>
                <c:pt idx="14">
                  <c:v>Меленковский район</c:v>
                </c:pt>
                <c:pt idx="15">
                  <c:v>Гусь-Хрустальный район</c:v>
                </c:pt>
                <c:pt idx="16">
                  <c:v>Юрьев-Польский район</c:v>
                </c:pt>
                <c:pt idx="17">
                  <c:v>Вязниковский район</c:v>
                </c:pt>
                <c:pt idx="18">
                  <c:v>Гороховецкий район</c:v>
                </c:pt>
                <c:pt idx="19">
                  <c:v>Селивановский район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187.1</c:v>
                </c:pt>
                <c:pt idx="1">
                  <c:v>89.9</c:v>
                </c:pt>
                <c:pt idx="2">
                  <c:v>78.099999999999994</c:v>
                </c:pt>
                <c:pt idx="3">
                  <c:v>53</c:v>
                </c:pt>
                <c:pt idx="4">
                  <c:v>40.1</c:v>
                </c:pt>
                <c:pt idx="5">
                  <c:v>39.9</c:v>
                </c:pt>
                <c:pt idx="6">
                  <c:v>37.9</c:v>
                </c:pt>
                <c:pt idx="7">
                  <c:v>28</c:v>
                </c:pt>
                <c:pt idx="8">
                  <c:v>25.8</c:v>
                </c:pt>
                <c:pt idx="9">
                  <c:v>23.4</c:v>
                </c:pt>
                <c:pt idx="10">
                  <c:v>21.8</c:v>
                </c:pt>
                <c:pt idx="11">
                  <c:v>21.6</c:v>
                </c:pt>
                <c:pt idx="12">
                  <c:v>17.399999999999999</c:v>
                </c:pt>
                <c:pt idx="13">
                  <c:v>17.100000000000001</c:v>
                </c:pt>
                <c:pt idx="14">
                  <c:v>13.4</c:v>
                </c:pt>
                <c:pt idx="15">
                  <c:v>13.3</c:v>
                </c:pt>
                <c:pt idx="16">
                  <c:v>13.3</c:v>
                </c:pt>
                <c:pt idx="17">
                  <c:v>13</c:v>
                </c:pt>
                <c:pt idx="18">
                  <c:v>7</c:v>
                </c:pt>
                <c:pt idx="19">
                  <c:v>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75296"/>
        <c:axId val="21276544"/>
      </c:barChart>
      <c:catAx>
        <c:axId val="21175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2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endParaRPr lang="ru-RU"/>
          </a:p>
        </c:txPr>
        <c:crossAx val="212765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27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2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endParaRPr lang="ru-RU"/>
          </a:p>
        </c:txPr>
        <c:crossAx val="21175296"/>
        <c:crosses val="autoZero"/>
        <c:crossBetween val="between"/>
      </c:valAx>
      <c:spPr>
        <a:noFill/>
        <a:ln w="3127">
          <a:noFill/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4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37742504409167E-2"/>
          <c:y val="3.2171581769436998E-2"/>
          <c:w val="0.91534391534391535"/>
          <c:h val="0.71045576407506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Миллиардов рублей</c:v>
                </c:pt>
              </c:strCache>
            </c:strRef>
          </c:tx>
          <c:spPr>
            <a:solidFill>
              <a:srgbClr val="006600"/>
            </a:solidFill>
            <a:ln w="11429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7.3178094593905748E-3"/>
                  <c:y val="-3.68992832358880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705213331754209E-3"/>
                  <c:y val="-7.17519692010861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6855948561985208E-4"/>
                  <c:y val="1.49325242171275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0851459158064143E-3"/>
                  <c:y val="7.45844506549597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531475014140024E-3"/>
                  <c:y val="1.00276743634076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2858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 Cyr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73.900000000000006</c:v>
                </c:pt>
                <c:pt idx="1">
                  <c:v>71.5</c:v>
                </c:pt>
                <c:pt idx="2">
                  <c:v>70.7</c:v>
                </c:pt>
                <c:pt idx="3">
                  <c:v>78.5</c:v>
                </c:pt>
                <c:pt idx="4">
                  <c:v>73.5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746432"/>
        <c:axId val="21749120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В процентах к предыдущему году</c:v>
                </c:pt>
              </c:strCache>
            </c:strRef>
          </c:tx>
          <c:spPr>
            <a:ln w="38100">
              <a:solidFill>
                <a:srgbClr val="C00000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FF3300"/>
              </a:solidFill>
              <a:ln>
                <a:solidFill>
                  <a:srgbClr val="C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6094778074206708E-2"/>
                  <c:y val="-5.822964258715288E-2"/>
                </c:manualLayout>
              </c:layout>
              <c:tx>
                <c:rich>
                  <a:bodyPr/>
                  <a:lstStyle/>
                  <a:p>
                    <a:r>
                      <a:rPr lang="ru-RU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110.4</a:t>
                    </a:r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451060909416562E-2"/>
                  <c:y val="-6.75571345600520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334680605296707E-2"/>
                  <c:y val="-6.7903575526538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9745431035780198E-2"/>
                  <c:y val="-6.41501130814579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338045440655017E-2"/>
                  <c:y val="-5.8542244251743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2858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 Cyr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110.4</c:v>
                </c:pt>
                <c:pt idx="1">
                  <c:v>88.9</c:v>
                </c:pt>
                <c:pt idx="2">
                  <c:v>90.2</c:v>
                </c:pt>
                <c:pt idx="3">
                  <c:v>109.4</c:v>
                </c:pt>
                <c:pt idx="4">
                  <c:v>86.8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746432"/>
        <c:axId val="21749120"/>
      </c:lineChart>
      <c:catAx>
        <c:axId val="2174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5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endParaRPr lang="ru-RU"/>
          </a:p>
        </c:txPr>
        <c:crossAx val="217491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749120"/>
        <c:scaling>
          <c:orientation val="minMax"/>
        </c:scaling>
        <c:delete val="1"/>
        <c:axPos val="l"/>
        <c:majorGridlines>
          <c:spPr>
            <a:ln w="11429">
              <a:solidFill>
                <a:srgbClr val="C0C0C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1746432"/>
        <c:crosses val="autoZero"/>
        <c:crossBetween val="between"/>
      </c:valAx>
      <c:spPr>
        <a:noFill/>
        <a:ln w="11429">
          <a:solidFill>
            <a:srgbClr val="FFFFFF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"/>
          <c:y val="0.91957104557640745"/>
          <c:w val="0.96119929453262787"/>
          <c:h val="7.5067024128686322E-2"/>
        </c:manualLayout>
      </c:layout>
      <c:overlay val="0"/>
      <c:spPr>
        <a:noFill/>
        <a:ln w="2857">
          <a:noFill/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Arial" panose="020B0604020202020204" pitchFamily="34" charset="0"/>
              <a:ea typeface="Arial Cyr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62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25157650748198"/>
          <c:y val="0.10425379967039004"/>
          <c:w val="0.46628481098953539"/>
          <c:h val="0.854564487578587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Лист1!$B$2:$B$12</c:f>
              <c:strCache>
                <c:ptCount val="11"/>
                <c:pt idx="0">
                  <c:v>производство пищевых продуктов</c:v>
                </c:pt>
                <c:pt idx="1">
                  <c:v>обработка древесины и производство изделий из дерева и пробки, кроме мебели, производство изделий из соломки и материалов для плетения</c:v>
                </c:pt>
                <c:pt idx="2">
                  <c:v>производство химических веществ и химических продуктов</c:v>
                </c:pt>
                <c:pt idx="3">
                  <c:v>производство лекарственных средств и материалов, применяемых в медицинских целях</c:v>
                </c:pt>
                <c:pt idx="4">
                  <c:v>производство резиновых и пластмассовых изделий</c:v>
                </c:pt>
                <c:pt idx="5">
                  <c:v>производство прочей неметаллической минеральной продукции </c:v>
                </c:pt>
                <c:pt idx="6">
                  <c:v>производство готовых металлических изделий, кроме машин и оборудования</c:v>
                </c:pt>
                <c:pt idx="7">
                  <c:v>производство компьютеров, электронных и оптических изделий</c:v>
                </c:pt>
                <c:pt idx="8">
                  <c:v>производство электрического оборудования</c:v>
                </c:pt>
                <c:pt idx="9">
                  <c:v>производство машин и оборудования, не включенных в другие группировки</c:v>
                </c:pt>
                <c:pt idx="10">
                  <c:v>производство прочих транспортных средств и оборудования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14.4</c:v>
                </c:pt>
                <c:pt idx="1">
                  <c:v>3.6</c:v>
                </c:pt>
                <c:pt idx="2" formatCode="0.0">
                  <c:v>1</c:v>
                </c:pt>
                <c:pt idx="3">
                  <c:v>11.3</c:v>
                </c:pt>
                <c:pt idx="4">
                  <c:v>1.6</c:v>
                </c:pt>
                <c:pt idx="5">
                  <c:v>2.9</c:v>
                </c:pt>
                <c:pt idx="6" formatCode="0.0">
                  <c:v>8</c:v>
                </c:pt>
                <c:pt idx="7">
                  <c:v>2.1</c:v>
                </c:pt>
                <c:pt idx="8">
                  <c:v>2.8</c:v>
                </c:pt>
                <c:pt idx="9" formatCode="0.0">
                  <c:v>2.9</c:v>
                </c:pt>
                <c:pt idx="10">
                  <c:v>1.4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Лист1!$B$2:$B$12</c:f>
              <c:strCache>
                <c:ptCount val="11"/>
                <c:pt idx="0">
                  <c:v>производство пищевых продуктов</c:v>
                </c:pt>
                <c:pt idx="1">
                  <c:v>обработка древесины и производство изделий из дерева и пробки, кроме мебели, производство изделий из соломки и материалов для плетения</c:v>
                </c:pt>
                <c:pt idx="2">
                  <c:v>производство химических веществ и химических продуктов</c:v>
                </c:pt>
                <c:pt idx="3">
                  <c:v>производство лекарственных средств и материалов, применяемых в медицинских целях</c:v>
                </c:pt>
                <c:pt idx="4">
                  <c:v>производство резиновых и пластмассовых изделий</c:v>
                </c:pt>
                <c:pt idx="5">
                  <c:v>производство прочей неметаллической минеральной продукции </c:v>
                </c:pt>
                <c:pt idx="6">
                  <c:v>производство готовых металлических изделий, кроме машин и оборудования</c:v>
                </c:pt>
                <c:pt idx="7">
                  <c:v>производство компьютеров, электронных и оптических изделий</c:v>
                </c:pt>
                <c:pt idx="8">
                  <c:v>производство электрического оборудования</c:v>
                </c:pt>
                <c:pt idx="9">
                  <c:v>производство машин и оборудования, не включенных в другие группировки</c:v>
                </c:pt>
                <c:pt idx="10">
                  <c:v>производство прочих транспортных средств и оборудования</c:v>
                </c:pt>
              </c:strCache>
            </c:strRef>
          </c:cat>
          <c:val>
            <c:numRef>
              <c:f>Лист1!$Y$4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"/>
        <c:overlap val="29"/>
        <c:axId val="21842176"/>
        <c:axId val="21843968"/>
      </c:barChart>
      <c:dateAx>
        <c:axId val="21842176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anchor="b" anchorCtr="0"/>
          <a:lstStyle/>
          <a:p>
            <a:pPr>
              <a:defRPr sz="1600" b="1" kern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843968"/>
        <c:crosses val="autoZero"/>
        <c:auto val="0"/>
        <c:lblOffset val="100"/>
        <c:baseTimeUnit val="days"/>
      </c:dateAx>
      <c:valAx>
        <c:axId val="2184396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1842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563821685820169"/>
          <c:y val="1.3087501386270373E-2"/>
          <c:w val="0.50165895965057683"/>
          <c:h val="0.976366758755013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-0.</a:t>
                    </a:r>
                    <a:r>
                      <a:rPr lang="ru-RU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6.0882800608828003E-3"/>
                  <c:y val="-1.055903328872500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Лист1!$B$2:$B$18</c:f>
              <c:strCache>
                <c:ptCount val="15"/>
                <c:pt idx="0">
                  <c:v>сельское, лесное хозяйство, охота, рыболовство, рыбоводство 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обеспечение электрической энергией, газом и паром; кондиционирование воздуха</c:v>
                </c:pt>
                <c:pt idx="4">
                  <c:v>водоснабжение; водоотведение, организация сбора и утилизации отходов, деятельность по ликвидации загрязнений</c:v>
                </c:pt>
                <c:pt idx="5">
                  <c:v>строительство</c:v>
                </c:pt>
                <c:pt idx="6">
                  <c:v>торговля оптовая и розничная; ремонт автотранспортных средств и мотоциклов</c:v>
                </c:pt>
                <c:pt idx="7">
                  <c:v>транспортировка и хранение</c:v>
                </c:pt>
                <c:pt idx="8">
                  <c:v>деятельность гостиниц и предприятий общественного питания</c:v>
                </c:pt>
                <c:pt idx="9">
                  <c:v>деятельность в области информации и связи</c:v>
                </c:pt>
                <c:pt idx="10">
                  <c:v>деятельность по операциям с недвижимым имуществом</c:v>
                </c:pt>
                <c:pt idx="11">
                  <c:v>деятельность профессиональная, научная и техническая</c:v>
                </c:pt>
                <c:pt idx="12">
                  <c:v>государственное управление и обеспечение военной безопасности, социальное обеспечение</c:v>
                </c:pt>
                <c:pt idx="13">
                  <c:v>деятельность в области здравоохранения и социальных услуг</c:v>
                </c:pt>
                <c:pt idx="14">
                  <c:v>деятельность в области культуры, спорта, организации досуга и развлечений 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2.7</c:v>
                </c:pt>
                <c:pt idx="1">
                  <c:v>-0.8</c:v>
                </c:pt>
                <c:pt idx="2">
                  <c:v>47.6</c:v>
                </c:pt>
                <c:pt idx="3">
                  <c:v>4</c:v>
                </c:pt>
                <c:pt idx="4">
                  <c:v>0.9</c:v>
                </c:pt>
                <c:pt idx="5">
                  <c:v>-0.8</c:v>
                </c:pt>
                <c:pt idx="6">
                  <c:v>1.9</c:v>
                </c:pt>
                <c:pt idx="7">
                  <c:v>3.4</c:v>
                </c:pt>
                <c:pt idx="8">
                  <c:v>-0.4</c:v>
                </c:pt>
                <c:pt idx="9">
                  <c:v>-6</c:v>
                </c:pt>
                <c:pt idx="10">
                  <c:v>8.6</c:v>
                </c:pt>
                <c:pt idx="11">
                  <c:v>-2.1</c:v>
                </c:pt>
                <c:pt idx="12" formatCode="0.0">
                  <c:v>1.3</c:v>
                </c:pt>
                <c:pt idx="13">
                  <c:v>-1.9</c:v>
                </c:pt>
                <c:pt idx="14">
                  <c:v>-22.2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22696704"/>
        <c:axId val="22698240"/>
      </c:barChart>
      <c:dateAx>
        <c:axId val="226967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>
            <a:solidFill>
              <a:schemeClr val="bg1">
                <a:lumMod val="65000"/>
              </a:schemeClr>
            </a:solidFill>
          </a:ln>
        </c:spPr>
        <c:txPr>
          <a:bodyPr rot="0" vert="horz" anchor="ctr" anchorCtr="0"/>
          <a:lstStyle/>
          <a:p>
            <a:pPr>
              <a:defRPr sz="1400" b="1" kern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2698240"/>
        <c:crosses val="autoZero"/>
        <c:auto val="0"/>
        <c:lblOffset val="30"/>
        <c:baseTimeUnit val="days"/>
      </c:dateAx>
      <c:valAx>
        <c:axId val="2269824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26967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043527847535905E-2"/>
          <c:y val="7.4217471392066428E-2"/>
          <c:w val="0.84221988669026271"/>
          <c:h val="0.786324185187866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1200000" scaled="0"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0.135416694434197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40625028835512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114583356828936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81785852360543E-2"/>
                  <c:y val="0.140625028835512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7537013740148416E-3"/>
                  <c:y val="0.140625028835512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251178</c:v>
                </c:pt>
                <c:pt idx="1">
                  <c:v>266976</c:v>
                </c:pt>
                <c:pt idx="2">
                  <c:v>275363</c:v>
                </c:pt>
                <c:pt idx="3">
                  <c:v>300527</c:v>
                </c:pt>
                <c:pt idx="4">
                  <c:v>313914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21621760"/>
        <c:axId val="2172185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в %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2.7050080734207109E-2"/>
                  <c:y val="-6.1132107351563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386587184523708E-2"/>
                  <c:y val="-5.04552268814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9646442846757807E-2"/>
                  <c:y val="5.104229229049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580807111321116E-2"/>
                  <c:y val="-4.7460628024940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4502543805552964E-3"/>
                  <c:y val="4.3425000702304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510941629874636E-2"/>
                  <c:y val="-5.8007434252704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107.9</c:v>
                </c:pt>
                <c:pt idx="1">
                  <c:v>107.8</c:v>
                </c:pt>
                <c:pt idx="2">
                  <c:v>100.3</c:v>
                </c:pt>
                <c:pt idx="3">
                  <c:v>108.8</c:v>
                </c:pt>
                <c:pt idx="4">
                  <c:v>104.5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25184"/>
        <c:axId val="21723392"/>
      </c:lineChart>
      <c:catAx>
        <c:axId val="21621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721856"/>
        <c:crosses val="autoZero"/>
        <c:auto val="1"/>
        <c:lblAlgn val="ctr"/>
        <c:lblOffset val="100"/>
        <c:noMultiLvlLbl val="0"/>
      </c:catAx>
      <c:valAx>
        <c:axId val="2172185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621760"/>
        <c:crosses val="autoZero"/>
        <c:crossBetween val="between"/>
      </c:valAx>
      <c:valAx>
        <c:axId val="217233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725184"/>
        <c:crosses val="max"/>
        <c:crossBetween val="between"/>
      </c:valAx>
      <c:catAx>
        <c:axId val="21725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723392"/>
        <c:crosses val="autoZero"/>
        <c:auto val="1"/>
        <c:lblAlgn val="ctr"/>
        <c:lblOffset val="100"/>
        <c:noMultiLvlLbl val="0"/>
      </c:catAx>
      <c:spPr>
        <a:noFill/>
        <a:scene3d>
          <a:camera prst="orthographicFront"/>
          <a:lightRig rig="threePt" dir="t"/>
        </a:scene3d>
        <a:sp3d>
          <a:bevelB/>
        </a:sp3d>
      </c:spPr>
    </c:plotArea>
    <c:legend>
      <c:legendPos val="b"/>
      <c:layout>
        <c:manualLayout>
          <c:xMode val="edge"/>
          <c:yMode val="edge"/>
          <c:x val="0.30304434458791774"/>
          <c:y val="0.92217702636503984"/>
          <c:w val="0.40325599807514156"/>
          <c:h val="7.7822973634960144E-2"/>
        </c:manualLayout>
      </c:layout>
      <c:overlay val="0"/>
      <c:txPr>
        <a:bodyPr/>
        <a:lstStyle/>
        <a:p>
          <a:pPr>
            <a:defRPr sz="1800" b="1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043527847535905E-2"/>
          <c:y val="7.4217471392066428E-2"/>
          <c:w val="0.83732246235178054"/>
          <c:h val="0.72493383403815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0921985815602835E-3"/>
                  <c:y val="0.39515636548173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820330969267139E-3"/>
                  <c:y val="0.40628753070656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40661938534278E-3"/>
                  <c:y val="0.42298427854382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5460992907801418E-3"/>
                  <c:y val="0.45916056552454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7281323877068557E-3"/>
                  <c:y val="0.47307452205559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195365</c:v>
                </c:pt>
                <c:pt idx="1">
                  <c:v>200149</c:v>
                </c:pt>
                <c:pt idx="2">
                  <c:v>211870</c:v>
                </c:pt>
                <c:pt idx="3">
                  <c:v>225731</c:v>
                </c:pt>
                <c:pt idx="4">
                  <c:v>238711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154260608"/>
        <c:axId val="15426214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в %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3.2847489808454797E-2"/>
                  <c:y val="-4.1122092201385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058338452374306E-2"/>
                  <c:y val="-3.8007079409063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705943671934625E-2"/>
                  <c:y val="-4.841728511558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765231473725355E-2"/>
                  <c:y val="-4.7460717530850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126933601384932E-2"/>
                  <c:y val="-3.0028739496716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510941629874636E-2"/>
                  <c:y val="-5.8007434252704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90.6</c:v>
                </c:pt>
                <c:pt idx="1">
                  <c:v>95.8</c:v>
                </c:pt>
                <c:pt idx="2">
                  <c:v>102.4</c:v>
                </c:pt>
                <c:pt idx="3">
                  <c:v>104.2</c:v>
                </c:pt>
                <c:pt idx="4">
                  <c:v>100.6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838912"/>
        <c:axId val="154837376"/>
      </c:lineChart>
      <c:catAx>
        <c:axId val="154260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4262144"/>
        <c:crosses val="autoZero"/>
        <c:auto val="1"/>
        <c:lblAlgn val="ctr"/>
        <c:lblOffset val="100"/>
        <c:noMultiLvlLbl val="0"/>
      </c:catAx>
      <c:valAx>
        <c:axId val="1542621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4260608"/>
        <c:crosses val="autoZero"/>
        <c:crossBetween val="between"/>
      </c:valAx>
      <c:valAx>
        <c:axId val="1548373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4838912"/>
        <c:crosses val="max"/>
        <c:crossBetween val="between"/>
      </c:valAx>
      <c:catAx>
        <c:axId val="154838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837376"/>
        <c:crosses val="autoZero"/>
        <c:auto val="1"/>
        <c:lblAlgn val="ctr"/>
        <c:lblOffset val="100"/>
        <c:noMultiLvlLbl val="0"/>
      </c:catAx>
      <c:spPr>
        <a:noFill/>
        <a:scene3d>
          <a:camera prst="orthographicFront"/>
          <a:lightRig rig="threePt" dir="t"/>
        </a:scene3d>
        <a:sp3d>
          <a:bevelB/>
        </a:sp3d>
      </c:spPr>
    </c:plotArea>
    <c:legend>
      <c:legendPos val="b"/>
      <c:layout>
        <c:manualLayout>
          <c:xMode val="edge"/>
          <c:yMode val="edge"/>
          <c:x val="0.30304434458791774"/>
          <c:y val="0.89149975438661067"/>
          <c:w val="0.40325599807514156"/>
          <c:h val="9.9422358563999919E-2"/>
        </c:manualLayout>
      </c:layout>
      <c:overlay val="0"/>
      <c:txPr>
        <a:bodyPr/>
        <a:lstStyle/>
        <a:p>
          <a:pPr>
            <a:defRPr sz="1800" b="1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768977159459877"/>
          <c:y val="6.0674971099407692E-2"/>
          <c:w val="0.60587907065342406"/>
          <c:h val="0.876744832677165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57</a:t>
                    </a:r>
                    <a:r>
                      <a:rPr lang="ru-RU" sz="16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прочие виды платных услуг</c:v>
                </c:pt>
                <c:pt idx="1">
                  <c:v>социальные услуги</c:v>
                </c:pt>
                <c:pt idx="2">
                  <c:v>системы образования</c:v>
                </c:pt>
                <c:pt idx="3">
                  <c:v>юридические</c:v>
                </c:pt>
                <c:pt idx="4">
                  <c:v>ветеринарные</c:v>
                </c:pt>
                <c:pt idx="5">
                  <c:v>специализированные коллективные средства размещения</c:v>
                </c:pt>
                <c:pt idx="6">
                  <c:v>медицинские</c:v>
                </c:pt>
                <c:pt idx="7">
                  <c:v>физической культуры и спорта</c:v>
                </c:pt>
                <c:pt idx="8">
                  <c:v>услуги гостиниц и аналогичных мест размещения</c:v>
                </c:pt>
                <c:pt idx="9">
                  <c:v>туристских агентств, туроператоров</c:v>
                </c:pt>
                <c:pt idx="10">
                  <c:v>учреждений культуры</c:v>
                </c:pt>
                <c:pt idx="11">
                  <c:v>коммунальные</c:v>
                </c:pt>
                <c:pt idx="12">
                  <c:v>жилищные</c:v>
                </c:pt>
                <c:pt idx="13">
                  <c:v>телекоммуникационные</c:v>
                </c:pt>
                <c:pt idx="14">
                  <c:v>почтовой связи и курьерские</c:v>
                </c:pt>
                <c:pt idx="15">
                  <c:v>транспорта</c:v>
                </c:pt>
                <c:pt idx="16">
                  <c:v>бытовые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1502</c:v>
                </c:pt>
                <c:pt idx="1">
                  <c:v>57</c:v>
                </c:pt>
                <c:pt idx="2">
                  <c:v>4083.6</c:v>
                </c:pt>
                <c:pt idx="3">
                  <c:v>794.7</c:v>
                </c:pt>
                <c:pt idx="4">
                  <c:v>265.8</c:v>
                </c:pt>
                <c:pt idx="5">
                  <c:v>501.4</c:v>
                </c:pt>
                <c:pt idx="6">
                  <c:v>3262.1</c:v>
                </c:pt>
                <c:pt idx="7">
                  <c:v>498.1</c:v>
                </c:pt>
                <c:pt idx="8">
                  <c:v>1278</c:v>
                </c:pt>
                <c:pt idx="9">
                  <c:v>1426.1</c:v>
                </c:pt>
                <c:pt idx="10">
                  <c:v>1274.5999999999999</c:v>
                </c:pt>
                <c:pt idx="11">
                  <c:v>22264.9</c:v>
                </c:pt>
                <c:pt idx="12">
                  <c:v>5855.9</c:v>
                </c:pt>
                <c:pt idx="13">
                  <c:v>10282.9</c:v>
                </c:pt>
                <c:pt idx="14">
                  <c:v>454</c:v>
                </c:pt>
                <c:pt idx="15">
                  <c:v>10451.6</c:v>
                </c:pt>
                <c:pt idx="16">
                  <c:v>8520.7999999999993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Лист1!$A$2:$A$18</c:f>
              <c:strCache>
                <c:ptCount val="17"/>
                <c:pt idx="0">
                  <c:v>прочие виды платных услуг</c:v>
                </c:pt>
                <c:pt idx="1">
                  <c:v>социальные услуги</c:v>
                </c:pt>
                <c:pt idx="2">
                  <c:v>системы образования</c:v>
                </c:pt>
                <c:pt idx="3">
                  <c:v>юридические</c:v>
                </c:pt>
                <c:pt idx="4">
                  <c:v>ветеринарные</c:v>
                </c:pt>
                <c:pt idx="5">
                  <c:v>специализированные коллективные средства размещения</c:v>
                </c:pt>
                <c:pt idx="6">
                  <c:v>медицинские</c:v>
                </c:pt>
                <c:pt idx="7">
                  <c:v>физической культуры и спорта</c:v>
                </c:pt>
                <c:pt idx="8">
                  <c:v>услуги гостиниц и аналогичных мест размещения</c:v>
                </c:pt>
                <c:pt idx="9">
                  <c:v>туристских агентств, туроператоров</c:v>
                </c:pt>
                <c:pt idx="10">
                  <c:v>учреждений культуры</c:v>
                </c:pt>
                <c:pt idx="11">
                  <c:v>коммунальные</c:v>
                </c:pt>
                <c:pt idx="12">
                  <c:v>жилищные</c:v>
                </c:pt>
                <c:pt idx="13">
                  <c:v>телекоммуникационные</c:v>
                </c:pt>
                <c:pt idx="14">
                  <c:v>почтовой связи и курьерские</c:v>
                </c:pt>
                <c:pt idx="15">
                  <c:v>транспорта</c:v>
                </c:pt>
                <c:pt idx="16">
                  <c:v>бытовые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7"/>
        <c:axId val="21930752"/>
        <c:axId val="21932288"/>
      </c:barChart>
      <c:catAx>
        <c:axId val="2193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932288"/>
        <c:crosses val="autoZero"/>
        <c:auto val="1"/>
        <c:lblAlgn val="ctr"/>
        <c:lblOffset val="100"/>
        <c:noMultiLvlLbl val="0"/>
      </c:catAx>
      <c:valAx>
        <c:axId val="219322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9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157131725721789E-2"/>
          <c:y val="1.9419539893811302E-2"/>
          <c:w val="0.47951402559055117"/>
          <c:h val="0.94805388911110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Лист1!$A$2:$A$22</c:f>
              <c:strCache>
                <c:ptCount val="21"/>
                <c:pt idx="0">
                  <c:v>Виноград, кг</c:v>
                </c:pt>
                <c:pt idx="1">
                  <c:v>Яблоки, кг</c:v>
                </c:pt>
                <c:pt idx="2">
                  <c:v>Помидоры свежие, кг</c:v>
                </c:pt>
                <c:pt idx="3">
                  <c:v>Огурцы свежие, кг</c:v>
                </c:pt>
                <c:pt idx="4">
                  <c:v>Морковь, кг</c:v>
                </c:pt>
                <c:pt idx="5">
                  <c:v>Лук репчатый, кг</c:v>
                </c:pt>
                <c:pt idx="6">
                  <c:v>Картофель, кг</c:v>
                </c:pt>
                <c:pt idx="7">
                  <c:v>Крупа гречневая-ядрица, кг</c:v>
                </c:pt>
                <c:pt idx="8">
                  <c:v>Пшено, кг</c:v>
                </c:pt>
                <c:pt idx="9">
                  <c:v>Рис шлифованный, кг</c:v>
                </c:pt>
                <c:pt idx="10">
                  <c:v>Хлеб из пшеничной муки высшего сорта, кг</c:v>
                </c:pt>
                <c:pt idx="11">
                  <c:v>Хлеб из ржаной муки, кг</c:v>
                </c:pt>
                <c:pt idx="12">
                  <c:v>Чай черный байховый, кг</c:v>
                </c:pt>
                <c:pt idx="13">
                  <c:v>Конфеты мягкие, глазированные шоколадом, кг</c:v>
                </c:pt>
                <c:pt idx="14">
                  <c:v>Сахар-песок, кг</c:v>
                </c:pt>
                <c:pt idx="15">
                  <c:v>Яйца куриные, 10 шт.</c:v>
                </c:pt>
                <c:pt idx="16">
                  <c:v>Молоко питьевое цельное паст. 2,5-3,2% жир., л</c:v>
                </c:pt>
                <c:pt idx="17">
                  <c:v>Куры охлажденные и мороженные, кг</c:v>
                </c:pt>
                <c:pt idx="18">
                  <c:v>Баранина (кроме бескостного мяса), кг</c:v>
                </c:pt>
                <c:pt idx="19">
                  <c:v>Свинина (кроме бескостного мяса), кг</c:v>
                </c:pt>
                <c:pt idx="20">
                  <c:v>Рыба живая и охлажденная, кг</c:v>
                </c:pt>
              </c:strCache>
            </c:strRef>
          </c:cat>
          <c:val>
            <c:numRef>
              <c:f>Лист1!$B$2:$B$22</c:f>
              <c:numCache>
                <c:formatCode>0.0</c:formatCode>
                <c:ptCount val="21"/>
                <c:pt idx="0">
                  <c:v>-14.1</c:v>
                </c:pt>
                <c:pt idx="1">
                  <c:v>4.0999999999999996</c:v>
                </c:pt>
                <c:pt idx="2">
                  <c:v>-15.9</c:v>
                </c:pt>
                <c:pt idx="3">
                  <c:v>-18.8</c:v>
                </c:pt>
                <c:pt idx="4">
                  <c:v>-16.3</c:v>
                </c:pt>
                <c:pt idx="5">
                  <c:v>-12.3</c:v>
                </c:pt>
                <c:pt idx="6">
                  <c:v>-19.600000000000001</c:v>
                </c:pt>
                <c:pt idx="7">
                  <c:v>50.7</c:v>
                </c:pt>
                <c:pt idx="8">
                  <c:v>10.6</c:v>
                </c:pt>
                <c:pt idx="9">
                  <c:v>5.0999999999999996</c:v>
                </c:pt>
                <c:pt idx="10">
                  <c:v>12.9</c:v>
                </c:pt>
                <c:pt idx="11">
                  <c:v>8.4</c:v>
                </c:pt>
                <c:pt idx="12">
                  <c:v>3.1</c:v>
                </c:pt>
                <c:pt idx="13">
                  <c:v>5.2</c:v>
                </c:pt>
                <c:pt idx="14">
                  <c:v>-38.5</c:v>
                </c:pt>
                <c:pt idx="15">
                  <c:v>-10.8</c:v>
                </c:pt>
                <c:pt idx="16">
                  <c:v>3.6</c:v>
                </c:pt>
                <c:pt idx="17">
                  <c:v>-6.5</c:v>
                </c:pt>
                <c:pt idx="18">
                  <c:v>19.3</c:v>
                </c:pt>
                <c:pt idx="19">
                  <c:v>-13.4</c:v>
                </c:pt>
                <c:pt idx="20">
                  <c:v>-7.4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-12"/>
        <c:axId val="94555136"/>
        <c:axId val="168007552"/>
      </c:barChart>
      <c:catAx>
        <c:axId val="9455513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@" sourceLinked="1"/>
        <c:majorTickMark val="out"/>
        <c:minorTickMark val="none"/>
        <c:tickLblPos val="high"/>
        <c:txPr>
          <a:bodyPr/>
          <a:lstStyle/>
          <a:p>
            <a:pPr>
              <a:defRPr sz="15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007552"/>
        <c:crossesAt val="0"/>
        <c:auto val="0"/>
        <c:lblAlgn val="ctr"/>
        <c:lblOffset val="600"/>
        <c:tickLblSkip val="1"/>
        <c:noMultiLvlLbl val="1"/>
      </c:catAx>
      <c:valAx>
        <c:axId val="168007552"/>
        <c:scaling>
          <c:orientation val="minMax"/>
        </c:scaling>
        <c:delete val="1"/>
        <c:axPos val="t"/>
        <c:numFmt formatCode="General" sourceLinked="0"/>
        <c:majorTickMark val="out"/>
        <c:minorTickMark val="none"/>
        <c:tickLblPos val="nextTo"/>
        <c:crossAx val="94555136"/>
        <c:crosses val="max"/>
        <c:crossBetween val="between"/>
        <c:majorUnit val="1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="1">
          <a:solidFill>
            <a:schemeClr val="bg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977583673981261E-2"/>
          <c:y val="0.14339993200659013"/>
          <c:w val="0.91572705441309521"/>
          <c:h val="0.719407411281675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Прибыль от продаж,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402068073848693E-3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00689357949562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220620422154606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220620422154606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800658254230354E-2"/>
                  <c:y val="-2.812500000000000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57257</a:t>
                    </a:r>
                    <a:r>
                      <a:rPr lang="ru-RU" sz="18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2014г.</c:v>
                </c:pt>
                <c:pt idx="1">
                  <c:v>2015г.</c:v>
                </c:pt>
                <c:pt idx="2">
                  <c:v>2016г.</c:v>
                </c:pt>
                <c:pt idx="3">
                  <c:v>2017г.</c:v>
                </c:pt>
                <c:pt idx="4">
                  <c:v>2018г.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41125.699999999997</c:v>
                </c:pt>
                <c:pt idx="1">
                  <c:v>44485.2</c:v>
                </c:pt>
                <c:pt idx="2">
                  <c:v>50080.1</c:v>
                </c:pt>
                <c:pt idx="3">
                  <c:v>52852.5</c:v>
                </c:pt>
                <c:pt idx="4">
                  <c:v>57257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561280"/>
        <c:axId val="191771392"/>
        <c:axId val="0"/>
      </c:bar3DChart>
      <c:catAx>
        <c:axId val="190561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</a:defRPr>
            </a:pPr>
            <a:endParaRPr lang="ru-RU"/>
          </a:p>
        </c:txPr>
        <c:crossAx val="191771392"/>
        <c:crosses val="autoZero"/>
        <c:auto val="1"/>
        <c:lblAlgn val="ctr"/>
        <c:lblOffset val="100"/>
        <c:noMultiLvlLbl val="0"/>
      </c:catAx>
      <c:valAx>
        <c:axId val="191771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0561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>
              <a:lumMod val="7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632241621971166"/>
          <c:y val="9.1671383282568308E-4"/>
          <c:w val="0.67833932908907646"/>
          <c:h val="0.973488601281161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66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1106153666141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Лист1!$A$2:$A$21</c:f>
              <c:strCache>
                <c:ptCount val="20"/>
                <c:pt idx="0">
                  <c:v>город Владимир</c:v>
                </c:pt>
                <c:pt idx="1">
                  <c:v>город Гусь-Хрустальный</c:v>
                </c:pt>
                <c:pt idx="2">
                  <c:v>город Ковров</c:v>
                </c:pt>
                <c:pt idx="3">
                  <c:v>округ Муром</c:v>
                </c:pt>
                <c:pt idx="4">
                  <c:v>Александровский</c:v>
                </c:pt>
                <c:pt idx="5">
                  <c:v>Вязниковский</c:v>
                </c:pt>
                <c:pt idx="6">
                  <c:v>Гороховецкий </c:v>
                </c:pt>
                <c:pt idx="7">
                  <c:v>Гусь-Хрустальный </c:v>
                </c:pt>
                <c:pt idx="8">
                  <c:v>Камешковский </c:v>
                </c:pt>
                <c:pt idx="9">
                  <c:v>Киржачский</c:v>
                </c:pt>
                <c:pt idx="10">
                  <c:v>Ковровский </c:v>
                </c:pt>
                <c:pt idx="11">
                  <c:v>Кольчугинский </c:v>
                </c:pt>
                <c:pt idx="12">
                  <c:v>Меленковский</c:v>
                </c:pt>
                <c:pt idx="13">
                  <c:v>Муромский </c:v>
                </c:pt>
                <c:pt idx="14">
                  <c:v>Петушинский </c:v>
                </c:pt>
                <c:pt idx="15">
                  <c:v>Селивановский </c:v>
                </c:pt>
                <c:pt idx="16">
                  <c:v>Собинский</c:v>
                </c:pt>
                <c:pt idx="17">
                  <c:v>Судогодский </c:v>
                </c:pt>
                <c:pt idx="18">
                  <c:v>Суздальский </c:v>
                </c:pt>
                <c:pt idx="19">
                  <c:v>Юрьев-Польский </c:v>
                </c:pt>
              </c:strCache>
            </c:strRef>
          </c:cat>
          <c:val>
            <c:numRef>
              <c:f>Лист1!$B$2:$B$21</c:f>
              <c:numCache>
                <c:formatCode>0</c:formatCode>
                <c:ptCount val="20"/>
                <c:pt idx="0">
                  <c:v>13070</c:v>
                </c:pt>
                <c:pt idx="1">
                  <c:v>1850</c:v>
                </c:pt>
                <c:pt idx="2">
                  <c:v>3963</c:v>
                </c:pt>
                <c:pt idx="3">
                  <c:v>3339</c:v>
                </c:pt>
                <c:pt idx="4">
                  <c:v>3085</c:v>
                </c:pt>
                <c:pt idx="5">
                  <c:v>1821</c:v>
                </c:pt>
                <c:pt idx="6">
                  <c:v>488</c:v>
                </c:pt>
                <c:pt idx="7">
                  <c:v>722</c:v>
                </c:pt>
                <c:pt idx="8">
                  <c:v>772</c:v>
                </c:pt>
                <c:pt idx="9">
                  <c:v>1341</c:v>
                </c:pt>
                <c:pt idx="10">
                  <c:v>625</c:v>
                </c:pt>
                <c:pt idx="11">
                  <c:v>1369</c:v>
                </c:pt>
                <c:pt idx="12">
                  <c:v>686</c:v>
                </c:pt>
                <c:pt idx="13">
                  <c:v>429</c:v>
                </c:pt>
                <c:pt idx="14">
                  <c:v>1666</c:v>
                </c:pt>
                <c:pt idx="15">
                  <c:v>378</c:v>
                </c:pt>
                <c:pt idx="16">
                  <c:v>1668</c:v>
                </c:pt>
                <c:pt idx="17">
                  <c:v>1042</c:v>
                </c:pt>
                <c:pt idx="18">
                  <c:v>1570</c:v>
                </c:pt>
                <c:pt idx="19">
                  <c:v>727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1106153666141326E-3"/>
                  <c:y val="-5.75547100180921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6633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Лист1!$A$2:$A$21</c:f>
              <c:strCache>
                <c:ptCount val="20"/>
                <c:pt idx="0">
                  <c:v>город Владимир</c:v>
                </c:pt>
                <c:pt idx="1">
                  <c:v>город Гусь-Хрустальный</c:v>
                </c:pt>
                <c:pt idx="2">
                  <c:v>город Ковров</c:v>
                </c:pt>
                <c:pt idx="3">
                  <c:v>округ Муром</c:v>
                </c:pt>
                <c:pt idx="4">
                  <c:v>Александровский</c:v>
                </c:pt>
                <c:pt idx="5">
                  <c:v>Вязниковский</c:v>
                </c:pt>
                <c:pt idx="6">
                  <c:v>Гороховецкий </c:v>
                </c:pt>
                <c:pt idx="7">
                  <c:v>Гусь-Хрустальный </c:v>
                </c:pt>
                <c:pt idx="8">
                  <c:v>Камешковский </c:v>
                </c:pt>
                <c:pt idx="9">
                  <c:v>Киржачский</c:v>
                </c:pt>
                <c:pt idx="10">
                  <c:v>Ковровский </c:v>
                </c:pt>
                <c:pt idx="11">
                  <c:v>Кольчугинский </c:v>
                </c:pt>
                <c:pt idx="12">
                  <c:v>Меленковский</c:v>
                </c:pt>
                <c:pt idx="13">
                  <c:v>Муромский </c:v>
                </c:pt>
                <c:pt idx="14">
                  <c:v>Петушинский </c:v>
                </c:pt>
                <c:pt idx="15">
                  <c:v>Селивановский </c:v>
                </c:pt>
                <c:pt idx="16">
                  <c:v>Собинский</c:v>
                </c:pt>
                <c:pt idx="17">
                  <c:v>Судогодский </c:v>
                </c:pt>
                <c:pt idx="18">
                  <c:v>Суздальский </c:v>
                </c:pt>
                <c:pt idx="19">
                  <c:v>Юрьев-Польский </c:v>
                </c:pt>
              </c:strCache>
            </c:strRef>
          </c:cat>
          <c:val>
            <c:numRef>
              <c:f>Лист1!$C$2:$C$21</c:f>
              <c:numCache>
                <c:formatCode>0</c:formatCode>
                <c:ptCount val="20"/>
                <c:pt idx="0">
                  <c:v>12930</c:v>
                </c:pt>
                <c:pt idx="1">
                  <c:v>1785</c:v>
                </c:pt>
                <c:pt idx="2">
                  <c:v>3863</c:v>
                </c:pt>
                <c:pt idx="3">
                  <c:v>3288</c:v>
                </c:pt>
                <c:pt idx="4">
                  <c:v>3088</c:v>
                </c:pt>
                <c:pt idx="5">
                  <c:v>1880</c:v>
                </c:pt>
                <c:pt idx="6">
                  <c:v>473</c:v>
                </c:pt>
                <c:pt idx="7">
                  <c:v>783</c:v>
                </c:pt>
                <c:pt idx="8">
                  <c:v>744</c:v>
                </c:pt>
                <c:pt idx="9">
                  <c:v>1357</c:v>
                </c:pt>
                <c:pt idx="10">
                  <c:v>606</c:v>
                </c:pt>
                <c:pt idx="11">
                  <c:v>1458</c:v>
                </c:pt>
                <c:pt idx="12">
                  <c:v>696</c:v>
                </c:pt>
                <c:pt idx="13">
                  <c:v>441</c:v>
                </c:pt>
                <c:pt idx="14">
                  <c:v>1668</c:v>
                </c:pt>
                <c:pt idx="15">
                  <c:v>397</c:v>
                </c:pt>
                <c:pt idx="16">
                  <c:v>1600</c:v>
                </c:pt>
                <c:pt idx="17">
                  <c:v>994</c:v>
                </c:pt>
                <c:pt idx="18">
                  <c:v>1591</c:v>
                </c:pt>
                <c:pt idx="19">
                  <c:v>748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92599808"/>
        <c:axId val="92601344"/>
      </c:barChart>
      <c:catAx>
        <c:axId val="92599808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92601344"/>
        <c:crosses val="autoZero"/>
        <c:auto val="1"/>
        <c:lblAlgn val="ctr"/>
        <c:lblOffset val="100"/>
        <c:noMultiLvlLbl val="0"/>
      </c:catAx>
      <c:valAx>
        <c:axId val="92601344"/>
        <c:scaling>
          <c:orientation val="minMax"/>
        </c:scaling>
        <c:delete val="1"/>
        <c:axPos val="t"/>
        <c:numFmt formatCode="0" sourceLinked="1"/>
        <c:majorTickMark val="out"/>
        <c:minorTickMark val="none"/>
        <c:tickLblPos val="nextTo"/>
        <c:crossAx val="92599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232936968992489"/>
          <c:y val="0.11381695822441495"/>
          <c:w val="8.8958131089778167E-2"/>
          <c:h val="0.176947134481753"/>
        </c:manualLayout>
      </c:layout>
      <c:overlay val="0"/>
      <c:txPr>
        <a:bodyPr/>
        <a:lstStyle/>
        <a:p>
          <a:pPr>
            <a:defRPr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48017664101558"/>
          <c:y val="3.6791615258398094E-2"/>
          <c:w val="0.85279395517038814"/>
          <c:h val="0.801487935486332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'6'!$A$44</c:f>
              <c:strCache>
                <c:ptCount val="1"/>
                <c:pt idx="0">
                  <c:v>рабочая сила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  <a:bevelB w="0" h="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4.0597626288594729E-2"/>
                  <c:y val="-6.7567205176436315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</a:t>
                    </a:r>
                    <a:r>
                      <a:rPr lang="en-U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ru-RU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r>
                      <a:rPr lang="ru-RU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'6'!$B$44:$B$45</c:f>
              <c:numCache>
                <c:formatCode>0.0</c:formatCode>
                <c:ptCount val="2"/>
                <c:pt idx="0">
                  <c:v>722.2</c:v>
                </c:pt>
                <c:pt idx="1">
                  <c:v>451.2</c:v>
                </c:pt>
              </c:numCache>
            </c:numRef>
          </c:cat>
          <c:val>
            <c:numRef>
              <c:f>'6'!$B$44</c:f>
              <c:numCache>
                <c:formatCode>0.0</c:formatCode>
                <c:ptCount val="1"/>
                <c:pt idx="0">
                  <c:v>722.2</c:v>
                </c:pt>
              </c:numCache>
            </c:numRef>
          </c:val>
        </c:ser>
        <c:ser>
          <c:idx val="1"/>
          <c:order val="1"/>
          <c:tx>
            <c:strRef>
              <c:f>'6'!$A$45</c:f>
              <c:strCache>
                <c:ptCount val="1"/>
                <c:pt idx="0">
                  <c:v>лица, не входящие в состав рабочей силы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6.0745142899658676E-2"/>
                  <c:y val="-6.571468112738430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defRPr>
                    </a:pPr>
                    <a:r>
                      <a:rPr lang="en-U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r>
                      <a:rPr lang="ru-RU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r>
                      <a:rPr lang="en-U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1.</a:t>
                    </a:r>
                    <a:r>
                      <a:rPr lang="ru-RU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  <a:endParaRPr lang="en-US" sz="18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'6'!$B$44:$B$45</c:f>
              <c:numCache>
                <c:formatCode>0.0</c:formatCode>
                <c:ptCount val="2"/>
                <c:pt idx="0">
                  <c:v>722.2</c:v>
                </c:pt>
                <c:pt idx="1">
                  <c:v>451.2</c:v>
                </c:pt>
              </c:numCache>
            </c:numRef>
          </c:cat>
          <c:val>
            <c:numRef>
              <c:f>'6'!$B$45</c:f>
              <c:numCache>
                <c:formatCode>0.0</c:formatCode>
                <c:ptCount val="1"/>
                <c:pt idx="0">
                  <c:v>451.2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gapDepth val="60"/>
        <c:shape val="box"/>
        <c:axId val="196870144"/>
        <c:axId val="196871680"/>
        <c:axId val="0"/>
      </c:bar3DChart>
      <c:catAx>
        <c:axId val="1968701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96871680"/>
        <c:crosses val="autoZero"/>
        <c:auto val="1"/>
        <c:lblAlgn val="ctr"/>
        <c:lblOffset val="100"/>
        <c:noMultiLvlLbl val="0"/>
      </c:catAx>
      <c:valAx>
        <c:axId val="196871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1968701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2.5546812530923366E-2"/>
          <c:y val="0.85869971483931473"/>
          <c:w val="0.89875360892388456"/>
          <c:h val="0.13772020452863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 panose="020B0604020202020204" pitchFamily="34" charset="0"/>
          <a:ea typeface="Calibri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343095040472147E-2"/>
          <c:y val="0.2161413221784777"/>
          <c:w val="0.98865677454044287"/>
          <c:h val="0.5534521864491833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8.7578976604983608E-2"/>
                  <c:y val="-0.2124999999999999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</a:defRPr>
                    </a:pPr>
                    <a:r>
                      <a:rPr lang="en-US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</a:t>
                    </a:r>
                    <a:r>
                      <a: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92</a:t>
                    </a:r>
                    <a:r>
                      <a:rPr lang="en-US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</a:t>
                    </a:r>
                    <a:r>
                      <a: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endParaRPr lang="en-US" sz="1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</a:defRPr>
                    </a:pPr>
                    <a:endParaRPr lang="en-US" sz="1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</a:defRPr>
                    </a:pPr>
                    <a:endParaRPr lang="en-US" sz="1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</a:defRPr>
                    </a:pPr>
                    <a:endParaRPr lang="en-US" sz="1600" b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 w="25400"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849328926242438E-2"/>
                  <c:y val="5.2165354330708656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</a:defRPr>
                    </a:pPr>
                    <a:r>
                      <a:rPr lang="ru-RU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29</a:t>
                    </a:r>
                    <a:r>
                      <a:rPr lang="en-U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</a:t>
                    </a:r>
                    <a:r>
                      <a:rPr lang="ru-RU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en-US" sz="1600" b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 w="25400"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2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'6'!$A$41:$A$42</c:f>
              <c:strCache>
                <c:ptCount val="2"/>
                <c:pt idx="0">
                  <c:v>занятые</c:v>
                </c:pt>
                <c:pt idx="1">
                  <c:v>безработные</c:v>
                </c:pt>
              </c:strCache>
            </c:strRef>
          </c:cat>
          <c:val>
            <c:numRef>
              <c:f>'6'!$B$41:$B$42</c:f>
              <c:numCache>
                <c:formatCode>0.0</c:formatCode>
                <c:ptCount val="2"/>
                <c:pt idx="0">
                  <c:v>697.50911706525392</c:v>
                </c:pt>
                <c:pt idx="1">
                  <c:v>35.34933496591669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9.084137258387065E-2"/>
          <c:y val="0.80602763130386745"/>
          <c:w val="0.6730494451233815"/>
          <c:h val="0.17013868949295066"/>
        </c:manualLayout>
      </c:layout>
      <c:overlay val="0"/>
      <c:spPr>
        <a:noFill/>
        <a:ln w="3175">
          <a:noFill/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151560705617081"/>
          <c:y val="2.5335169655523869E-2"/>
          <c:w val="0.69003684263818699"/>
          <c:h val="0.952155267509077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rgbClr val="006600"/>
            </a:solidFill>
          </c:spPr>
          <c:invertIfNegative val="0"/>
          <c:dPt>
            <c:idx val="17"/>
            <c:invertIfNegative val="0"/>
            <c:bubble3D val="0"/>
          </c:dPt>
          <c:dLbls>
            <c:dLbl>
              <c:idx val="0"/>
              <c:layout>
                <c:manualLayout>
                  <c:x val="0"/>
                  <c:y val="-1.534680146072548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90386.1</a:t>
                    </a:r>
                    <a:r>
                      <a:rPr lang="ru-RU" baseline="30000" smtClean="0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0"/>
                  <c:y val="1.1693951979184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Лист1!$A$4:$A$21</c:f>
              <c:strCache>
                <c:ptCount val="18"/>
                <c:pt idx="0">
                  <c:v>г. Москва</c:v>
                </c:pt>
                <c:pt idx="1">
                  <c:v>Московская область</c:v>
                </c:pt>
                <c:pt idx="2">
                  <c:v>Калужская область</c:v>
                </c:pt>
                <c:pt idx="3">
                  <c:v>Тульская область</c:v>
                </c:pt>
                <c:pt idx="4">
                  <c:v>Липецкая область</c:v>
                </c:pt>
                <c:pt idx="5">
                  <c:v>Белгородская область</c:v>
                </c:pt>
                <c:pt idx="6">
                  <c:v>Рязанская область</c:v>
                </c:pt>
                <c:pt idx="7">
                  <c:v>Ярославская область</c:v>
                </c:pt>
                <c:pt idx="8">
                  <c:v>Воронежская область</c:v>
                </c:pt>
                <c:pt idx="9">
                  <c:v>Тверская область</c:v>
                </c:pt>
                <c:pt idx="10">
                  <c:v>Курская область</c:v>
                </c:pt>
                <c:pt idx="11">
                  <c:v>Владимирская область</c:v>
                </c:pt>
                <c:pt idx="12">
                  <c:v>Смоленская область</c:v>
                </c:pt>
                <c:pt idx="13">
                  <c:v>Костромская область</c:v>
                </c:pt>
                <c:pt idx="14">
                  <c:v>Брянская область</c:v>
                </c:pt>
                <c:pt idx="15">
                  <c:v>Орловская область</c:v>
                </c:pt>
                <c:pt idx="16">
                  <c:v>Тамбовская область</c:v>
                </c:pt>
                <c:pt idx="17">
                  <c:v>Ивановская область</c:v>
                </c:pt>
              </c:strCache>
            </c:strRef>
          </c:cat>
          <c:val>
            <c:numRef>
              <c:f>Лист1!$B$4:$B$21</c:f>
              <c:numCache>
                <c:formatCode>0.0</c:formatCode>
                <c:ptCount val="18"/>
                <c:pt idx="0">
                  <c:v>90386.1</c:v>
                </c:pt>
                <c:pt idx="1">
                  <c:v>54003.1</c:v>
                </c:pt>
                <c:pt idx="2">
                  <c:v>40216</c:v>
                </c:pt>
                <c:pt idx="3">
                  <c:v>36706.699999999997</c:v>
                </c:pt>
                <c:pt idx="4">
                  <c:v>33908.199999999997</c:v>
                </c:pt>
                <c:pt idx="5">
                  <c:v>33621.599999999999</c:v>
                </c:pt>
                <c:pt idx="6">
                  <c:v>33196.400000000001</c:v>
                </c:pt>
                <c:pt idx="7">
                  <c:v>32918.800000000003</c:v>
                </c:pt>
                <c:pt idx="8">
                  <c:v>32719.599999999999</c:v>
                </c:pt>
                <c:pt idx="9">
                  <c:v>32557.8</c:v>
                </c:pt>
                <c:pt idx="10">
                  <c:v>31908.3</c:v>
                </c:pt>
                <c:pt idx="11">
                  <c:v>31877.7</c:v>
                </c:pt>
                <c:pt idx="12">
                  <c:v>30659.8</c:v>
                </c:pt>
                <c:pt idx="13">
                  <c:v>30342.3</c:v>
                </c:pt>
                <c:pt idx="14">
                  <c:v>29185.8</c:v>
                </c:pt>
                <c:pt idx="15">
                  <c:v>28771.8</c:v>
                </c:pt>
                <c:pt idx="16">
                  <c:v>27906.2</c:v>
                </c:pt>
                <c:pt idx="17">
                  <c:v>26554.5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2171392"/>
        <c:axId val="102217600"/>
      </c:barChart>
      <c:catAx>
        <c:axId val="10217139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02217600"/>
        <c:crosses val="autoZero"/>
        <c:auto val="1"/>
        <c:lblAlgn val="ctr"/>
        <c:lblOffset val="100"/>
        <c:noMultiLvlLbl val="0"/>
      </c:catAx>
      <c:valAx>
        <c:axId val="102217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171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33288221784777"/>
          <c:y val="3.6030992701254809E-2"/>
          <c:w val="0.64655608048993873"/>
          <c:h val="0.908440244969378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2"/>
            <c:invertIfNegative val="0"/>
            <c:bubble3D val="0"/>
          </c:dPt>
          <c:dPt>
            <c:idx val="13"/>
            <c:invertIfNegative val="0"/>
            <c:bubble3D val="0"/>
            <c:spPr>
              <a:solidFill>
                <a:srgbClr val="0066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6.852978959376128E-3"/>
                  <c:y val="7.8347303726894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843263197920146E-3"/>
                  <c:y val="3.9173651863447616E-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C00000"/>
                        </a:solidFill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31 064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2843263197920146E-3"/>
                  <c:y val="6.1690790336137692E-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a:t>30 870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a:t>30 263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9.1373052791679753E-3"/>
                  <c:y val="5.8761435206311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7.8347303726894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C00000"/>
                        </a:solidFill>
                      </a:rPr>
                      <a:t>24 801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"/>
                  <c:y val="3.9173651863447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Лист1!$A$2:$A$19</c:f>
              <c:strCache>
                <c:ptCount val="18"/>
                <c:pt idx="0">
                  <c:v>г.Москва</c:v>
                </c:pt>
                <c:pt idx="1">
                  <c:v>Московская область</c:v>
                </c:pt>
                <c:pt idx="2">
                  <c:v>Липецкая область</c:v>
                </c:pt>
                <c:pt idx="3">
                  <c:v>Белгородская область</c:v>
                </c:pt>
                <c:pt idx="4">
                  <c:v>Воронежская область</c:v>
                </c:pt>
                <c:pt idx="5">
                  <c:v>Калужская область</c:v>
                </c:pt>
                <c:pt idx="6">
                  <c:v>Курская область</c:v>
                </c:pt>
                <c:pt idx="7">
                  <c:v>Тульская область</c:v>
                </c:pt>
                <c:pt idx="8">
                  <c:v>Брянская область</c:v>
                </c:pt>
                <c:pt idx="9">
                  <c:v>Ярославская область</c:v>
                </c:pt>
                <c:pt idx="10">
                  <c:v>Тверская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Владимирская область</c:v>
                </c:pt>
                <c:pt idx="14">
                  <c:v>Рязанская область</c:v>
                </c:pt>
                <c:pt idx="15">
                  <c:v>Орловская область</c:v>
                </c:pt>
                <c:pt idx="16">
                  <c:v>Костромская область</c:v>
                </c:pt>
                <c:pt idx="17">
                  <c:v>Ивановская область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70448</c:v>
                </c:pt>
                <c:pt idx="1">
                  <c:v>45126</c:v>
                </c:pt>
                <c:pt idx="2">
                  <c:v>31064</c:v>
                </c:pt>
                <c:pt idx="3">
                  <c:v>30870</c:v>
                </c:pt>
                <c:pt idx="4">
                  <c:v>30518</c:v>
                </c:pt>
                <c:pt idx="5">
                  <c:v>30263</c:v>
                </c:pt>
                <c:pt idx="6">
                  <c:v>27542</c:v>
                </c:pt>
                <c:pt idx="7">
                  <c:v>27341</c:v>
                </c:pt>
                <c:pt idx="8">
                  <c:v>26936</c:v>
                </c:pt>
                <c:pt idx="9">
                  <c:v>26646</c:v>
                </c:pt>
                <c:pt idx="10">
                  <c:v>26414</c:v>
                </c:pt>
                <c:pt idx="11">
                  <c:v>26215</c:v>
                </c:pt>
                <c:pt idx="12">
                  <c:v>25630</c:v>
                </c:pt>
                <c:pt idx="13">
                  <c:v>24801</c:v>
                </c:pt>
                <c:pt idx="14">
                  <c:v>24755</c:v>
                </c:pt>
                <c:pt idx="15">
                  <c:v>24610</c:v>
                </c:pt>
                <c:pt idx="16">
                  <c:v>24488</c:v>
                </c:pt>
                <c:pt idx="17">
                  <c:v>24243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2"/>
            <c:invertIfNegative val="0"/>
            <c:bubble3D val="0"/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Лист1!$A$2:$A$19</c:f>
              <c:strCache>
                <c:ptCount val="18"/>
                <c:pt idx="0">
                  <c:v>г.Москва</c:v>
                </c:pt>
                <c:pt idx="1">
                  <c:v>Московская область</c:v>
                </c:pt>
                <c:pt idx="2">
                  <c:v>Липецкая область</c:v>
                </c:pt>
                <c:pt idx="3">
                  <c:v>Белгородская область</c:v>
                </c:pt>
                <c:pt idx="4">
                  <c:v>Воронежская область</c:v>
                </c:pt>
                <c:pt idx="5">
                  <c:v>Калужская область</c:v>
                </c:pt>
                <c:pt idx="6">
                  <c:v>Курская область</c:v>
                </c:pt>
                <c:pt idx="7">
                  <c:v>Тульская область</c:v>
                </c:pt>
                <c:pt idx="8">
                  <c:v>Брянская область</c:v>
                </c:pt>
                <c:pt idx="9">
                  <c:v>Ярославская область</c:v>
                </c:pt>
                <c:pt idx="10">
                  <c:v>Тверская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Владимирская область</c:v>
                </c:pt>
                <c:pt idx="14">
                  <c:v>Рязанская область</c:v>
                </c:pt>
                <c:pt idx="15">
                  <c:v>Орловская область</c:v>
                </c:pt>
                <c:pt idx="16">
                  <c:v>Костромская область</c:v>
                </c:pt>
                <c:pt idx="17">
                  <c:v>Ивановская область</c:v>
                </c:pt>
              </c:strCache>
            </c:strRef>
          </c:cat>
          <c:val>
            <c:numRef>
              <c:f>Лист1!$C$2:$C$19</c:f>
              <c:numCache>
                <c:formatCode>General</c:formatCode>
                <c:ptCount val="18"/>
                <c:pt idx="0">
                  <c:v>64345</c:v>
                </c:pt>
                <c:pt idx="1">
                  <c:v>42687</c:v>
                </c:pt>
                <c:pt idx="2">
                  <c:v>28431</c:v>
                </c:pt>
                <c:pt idx="3">
                  <c:v>29360</c:v>
                </c:pt>
                <c:pt idx="4">
                  <c:v>28874</c:v>
                </c:pt>
                <c:pt idx="5">
                  <c:v>27939</c:v>
                </c:pt>
                <c:pt idx="6">
                  <c:v>25748</c:v>
                </c:pt>
                <c:pt idx="7">
                  <c:v>26295</c:v>
                </c:pt>
                <c:pt idx="8">
                  <c:v>25199</c:v>
                </c:pt>
                <c:pt idx="9">
                  <c:v>25207</c:v>
                </c:pt>
                <c:pt idx="10">
                  <c:v>23876</c:v>
                </c:pt>
                <c:pt idx="11">
                  <c:v>25176</c:v>
                </c:pt>
                <c:pt idx="12">
                  <c:v>24608</c:v>
                </c:pt>
                <c:pt idx="13">
                  <c:v>23355</c:v>
                </c:pt>
                <c:pt idx="14">
                  <c:v>23254</c:v>
                </c:pt>
                <c:pt idx="15">
                  <c:v>23443</c:v>
                </c:pt>
                <c:pt idx="16">
                  <c:v>23584</c:v>
                </c:pt>
                <c:pt idx="17">
                  <c:v>22466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axId val="196643840"/>
        <c:axId val="202053120"/>
      </c:barChart>
      <c:catAx>
        <c:axId val="1966438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02053120"/>
        <c:crosses val="autoZero"/>
        <c:auto val="1"/>
        <c:lblAlgn val="ctr"/>
        <c:lblOffset val="100"/>
        <c:noMultiLvlLbl val="0"/>
      </c:catAx>
      <c:valAx>
        <c:axId val="202053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643840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2878201647207894"/>
          <c:y val="0.30145165929601264"/>
          <c:w val="0.12921689745678341"/>
          <c:h val="0.10029302843993816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spPr>
    <a:ln>
      <a:noFill/>
    </a:ln>
    <a:effectLst>
      <a:glow rad="12700">
        <a:schemeClr val="accent1">
          <a:alpha val="61000"/>
        </a:schemeClr>
      </a:glow>
    </a:effectLst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17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73865195886693E-2"/>
          <c:y val="1.6670767716535453E-3"/>
          <c:w val="0.94236811947802301"/>
          <c:h val="0.746551697530864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609600" dir="2880000" sx="101000" sy="101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flat">
              <a:bevelT w="114300" prst="artDeco"/>
              <a:bevelB w="107950" prst="angle"/>
              <a:contourClr>
                <a:srgbClr val="000000"/>
              </a:contourClr>
            </a:sp3d>
          </c:spPr>
          <c:explosion val="23"/>
          <c:dPt>
            <c:idx val="0"/>
            <c:bubble3D val="0"/>
            <c:spPr/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609600" dir="2880000" sx="101000" sy="101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14300" prst="artDeco"/>
                <a:bevelB w="10795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/>
          </c:dPt>
          <c:dPt>
            <c:idx val="3"/>
            <c:bubble3D val="0"/>
            <c:spPr>
              <a:solidFill>
                <a:srgbClr val="FF3300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609600" dir="2880000" sx="101000" sy="101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14300" prst="artDeco"/>
                <a:bevelB w="10795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609600" dir="2880000" sx="101000" sy="101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14300" prst="artDeco"/>
                <a:bevelB w="10795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19670400354885217"/>
                  <c:y val="-9.9855902777777783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585782411001426E-2"/>
                  <c:y val="-3.48640046296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1166925437137259"/>
                  <c:y val="9.2159915123456795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Доходы от трудовой деятельности</c:v>
                </c:pt>
                <c:pt idx="1">
                  <c:v>Доходы от предпринимательской деятельности</c:v>
                </c:pt>
                <c:pt idx="2">
                  <c:v>Доходы от собственности</c:v>
                </c:pt>
                <c:pt idx="3">
                  <c:v>Социальные выплаты</c:v>
                </c:pt>
                <c:pt idx="4">
                  <c:v>Другие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59.2</c:v>
                </c:pt>
                <c:pt idx="1">
                  <c:v>5.4</c:v>
                </c:pt>
                <c:pt idx="2">
                  <c:v>3.2</c:v>
                </c:pt>
                <c:pt idx="3">
                  <c:v>26.3</c:v>
                </c:pt>
                <c:pt idx="4">
                  <c:v>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69107137345679015"/>
          <c:w val="1"/>
          <c:h val="0.28443009881117803"/>
        </c:manualLayout>
      </c:layout>
      <c:overlay val="0"/>
      <c:txPr>
        <a:bodyPr/>
        <a:lstStyle/>
        <a:p>
          <a:pPr>
            <a:defRPr sz="16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57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73865195886693E-2"/>
          <c:y val="1.6670767716535453E-3"/>
          <c:w val="0.92762494281748797"/>
          <c:h val="0.7343024114173228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1556990118882202"/>
          <c:w val="1"/>
          <c:h val="0.28443009881117803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043527847535905E-2"/>
          <c:y val="7.4217471392066428E-2"/>
          <c:w val="0.82924349973989397"/>
          <c:h val="0.77940139314780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тыс.человек</c:v>
                </c:pt>
              </c:strCache>
            </c:strRef>
          </c:tx>
          <c:spPr>
            <a:gradFill>
              <a:gsLst>
                <a:gs pos="1000">
                  <a:schemeClr val="bg1">
                    <a:lumMod val="60000"/>
                    <a:lumOff val="40000"/>
                  </a:schemeClr>
                </a:gs>
                <a:gs pos="100000">
                  <a:schemeClr val="tx1"/>
                </a:gs>
                <a:gs pos="55000">
                  <a:schemeClr val="accent1">
                    <a:tint val="23500"/>
                    <a:satMod val="160000"/>
                  </a:schemeClr>
                </a:gs>
              </a:gsLst>
              <a:lin ang="1200000" scaled="0"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5449600864126043E-3"/>
                  <c:y val="0.35750879915063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144440904418563E-3"/>
                  <c:y val="0.35913805969793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534564673697501E-3"/>
                  <c:y val="0.452943247980222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299641443614379E-3"/>
                  <c:y val="0.437813378902434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361718127442401E-3"/>
                  <c:y val="0.2224462448856277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rgbClr val="464EF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184</a:t>
                    </a:r>
                    <a:r>
                      <a:rPr lang="ru-RU" sz="1600" b="1" dirty="0" smtClean="0">
                        <a:solidFill>
                          <a:srgbClr val="464EF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423794811270428E-3"/>
                  <c:y val="0.196946339715358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4560000"/>
              <a:lstStyle/>
              <a:p>
                <a:pPr>
                  <a:defRPr sz="1600" b="1">
                    <a:solidFill>
                      <a:srgbClr val="464EF8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199.8</c:v>
                </c:pt>
                <c:pt idx="1">
                  <c:v>200.9</c:v>
                </c:pt>
                <c:pt idx="2">
                  <c:v>207.1</c:v>
                </c:pt>
                <c:pt idx="3">
                  <c:v>204.3</c:v>
                </c:pt>
                <c:pt idx="4">
                  <c:v>184</c:v>
                </c:pt>
                <c:pt idx="5">
                  <c:v>180.6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201512064"/>
        <c:axId val="20151398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в %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2.9301345185535194E-2"/>
                  <c:y val="-0.10019465916376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512205651803692E-2"/>
                  <c:y val="-7.910104670823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510941629874636E-2"/>
                  <c:y val="-8.4374449822116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580807111321116E-2"/>
                  <c:y val="-4.7460628024940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7580807111321116E-2"/>
                  <c:y val="-6.8554240480469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510941629874636E-2"/>
                  <c:y val="-5.8007434252704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14.1</c:v>
                </c:pt>
                <c:pt idx="1">
                  <c:v>14.2</c:v>
                </c:pt>
                <c:pt idx="2">
                  <c:v>14.7</c:v>
                </c:pt>
                <c:pt idx="3">
                  <c:v>14.6</c:v>
                </c:pt>
                <c:pt idx="4">
                  <c:v>13.2</c:v>
                </c:pt>
                <c:pt idx="5">
                  <c:v>13.1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665920"/>
        <c:axId val="201566464"/>
      </c:lineChart>
      <c:catAx>
        <c:axId val="20151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1513984"/>
        <c:crosses val="autoZero"/>
        <c:auto val="1"/>
        <c:lblAlgn val="ctr"/>
        <c:lblOffset val="100"/>
        <c:noMultiLvlLbl val="0"/>
      </c:catAx>
      <c:valAx>
        <c:axId val="201513984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1512064"/>
        <c:crosses val="autoZero"/>
        <c:crossBetween val="between"/>
      </c:valAx>
      <c:valAx>
        <c:axId val="2015664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1665920"/>
        <c:crosses val="max"/>
        <c:crossBetween val="between"/>
      </c:valAx>
      <c:catAx>
        <c:axId val="201665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566464"/>
        <c:crosses val="autoZero"/>
        <c:auto val="1"/>
        <c:lblAlgn val="ctr"/>
        <c:lblOffset val="100"/>
        <c:noMultiLvlLbl val="0"/>
      </c:catAx>
      <c:spPr>
        <a:noFill/>
        <a:scene3d>
          <a:camera prst="orthographicFront"/>
          <a:lightRig rig="threePt" dir="t"/>
        </a:scene3d>
        <a:sp3d>
          <a:bevelB/>
        </a:sp3d>
      </c:spPr>
    </c:plotArea>
    <c:legend>
      <c:legendPos val="b"/>
      <c:layout>
        <c:manualLayout>
          <c:xMode val="edge"/>
          <c:yMode val="edge"/>
          <c:x val="0.12549528681935546"/>
          <c:y val="0.93259369320342456"/>
          <c:w val="0.77003497267598742"/>
          <c:h val="5.8328385349902645E-2"/>
        </c:manualLayout>
      </c:layout>
      <c:overlay val="0"/>
      <c:txPr>
        <a:bodyPr/>
        <a:lstStyle/>
        <a:p>
          <a:pPr>
            <a:defRPr sz="1600" b="1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9.8600458656884687E-2"/>
          <c:y val="3.2307414698162729E-2"/>
          <c:w val="0.59209250629385612"/>
          <c:h val="0.891196313528990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до 7 000.0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0534750640917631E-3"/>
                  <c:y val="-3.7037026235921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802125961377007E-3"/>
                  <c:y val="-3.7037026235921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5.6</c:v>
                </c:pt>
                <c:pt idx="1">
                  <c:v>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7 000.1 - 10 000.0</c:v>
                </c:pt>
              </c:strCache>
            </c:strRef>
          </c:tx>
          <c:spPr>
            <a:solidFill>
              <a:schemeClr val="bg2">
                <a:lumMod val="50000"/>
                <a:lumOff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0802125961376452E-3"/>
                  <c:y val="4.2376387743280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114211844228177E-2"/>
                  <c:y val="5.0301240753996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9.6</c:v>
                </c:pt>
                <c:pt idx="1">
                  <c:v>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10 000.1 - 14 000.0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1069501281835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336876602294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15.7</c:v>
                </c:pt>
                <c:pt idx="1">
                  <c:v>15.7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14 000.1 - 19 000.0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21069501281835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33687660229407E-2"/>
                  <c:y val="-5.653096596722787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18.3</c:v>
                </c:pt>
                <c:pt idx="1">
                  <c:v>18.600000000000001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19 000.1 - 27 000.0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1069501281835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33687660229407E-2"/>
                  <c:y val="-6.47844869984431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21.1</c:v>
                </c:pt>
                <c:pt idx="1">
                  <c:v>21.4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27 000.1 - 45 000.0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1069501281835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069501281835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20.6</c:v>
                </c:pt>
                <c:pt idx="1">
                  <c:v>20.9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45 000.1 - 60 000.0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5705480017302808E-3"/>
                  <c:y val="3.3381054640897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8021259613770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5.4</c:v>
                </c:pt>
                <c:pt idx="1">
                  <c:v>5.3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свыше 60 000.0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9.5705480017302808E-3"/>
                  <c:y val="-9.8246241947029349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114211844228177E-2"/>
                  <c:y val="-1.3612502982581723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2018 г.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3.7</c:v>
                </c:pt>
                <c:pt idx="1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1450112"/>
        <c:axId val="211820544"/>
        <c:axId val="0"/>
      </c:bar3DChart>
      <c:catAx>
        <c:axId val="21145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1820544"/>
        <c:crosses val="autoZero"/>
        <c:auto val="1"/>
        <c:lblAlgn val="ctr"/>
        <c:lblOffset val="100"/>
        <c:noMultiLvlLbl val="0"/>
      </c:catAx>
      <c:valAx>
        <c:axId val="211820544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1450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22438211961643"/>
          <c:y val="0.18195657361011691"/>
          <c:w val="0.33677561788038352"/>
          <c:h val="0.64214730971128609"/>
        </c:manualLayout>
      </c:layout>
      <c:overlay val="0"/>
      <c:txPr>
        <a:bodyPr/>
        <a:lstStyle/>
        <a:p>
          <a:pPr>
            <a:defRPr sz="1200" b="1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E5693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rgbClr val="99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rgbClr val="FF33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rgbClr val="FFCC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bubble3D val="0"/>
            <c:spPr>
              <a:solidFill>
                <a:srgbClr val="CC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2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3.6006335380585633E-2"/>
                  <c:y val="-2.43574108008388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180197282697429E-2"/>
                  <c:y val="-1.082551591148390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298217010967018E-2"/>
                  <c:y val="-1.082551591148398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708118369618458E-2"/>
                  <c:y val="5.412757955741867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590098641348715E-2"/>
                  <c:y val="2.43574108008387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3888315652315891E-2"/>
                  <c:y val="-7.30722324025165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6944157826157945E-2"/>
                  <c:y val="-2.16510318229678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888315652315891E-2"/>
                  <c:y val="-4.330206364593577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236039456539476E-3"/>
                  <c:y val="-4.33020636459357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6944157826157945E-2"/>
                  <c:y val="-1.08255159114839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6006335380585668E-2"/>
                  <c:y val="-5.4127579557419663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4.2360394565395245E-3"/>
                  <c:y val="-2.43574108008388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482613809788824E-2"/>
                  <c:y val="-1.89446528450968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't1'!$B$2:$B$14</c:f>
              <c:strCache>
                <c:ptCount val="13"/>
                <c:pt idx="0">
                  <c:v>СЕЛЬСКОЕ, ЛЕСНОЕ ХОЗЯЙСТВО, ОХОТА, РЫБОЛОВСТВО И РЫБОВОДСТВО</c:v>
                </c:pt>
                <c:pt idx="1">
                  <c:v>ДОБЫЧА ПОЛЕЗНЫХ ИСКОПАЕМЫХ; ОБРАБАТЫВАЮЩИЕ ПРОИЗВОДСТВА; ОБЕСПЕЧЕНИЕ ЭЛЕКТРОЭНЕРГИЕЙ, ГАЗОМ И ПАРОМ; КОНДИЦИОНИРОВАНИЕ ВОЗДУХА; ВОДОСНАБЖЕНИЕ; ВОДООТВЕДЕНИЕ, ОРГАНИЗАЦИЯ СБОРА И УТИЛИЗАЦИИ ОТХОДОВ, ДЕЯТЕЛЬНОСТЬ ПО ЛИКВИДАЦИИ ЗАГРЯЗНЕНИЙ</c:v>
                </c:pt>
                <c:pt idx="2">
                  <c:v>СТРОИТЕЛЬСТВО</c:v>
                </c:pt>
                <c:pt idx="3">
                  <c:v>ТОРГОВЛЯ ОПТОВАЯ И РОЗНИЧНАЯ; РЕМОНТ АВТОТРАНСПОРТНЫХ СРЕДСТВ И МОТОЦИКЛОВ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ПРЕДПРИЯТИЙ ОБЩЕСТВЕННОГО ПИТАНИЯ</c:v>
                </c:pt>
                <c:pt idx="6">
                  <c:v>ДЕЯТЕЛЬНОСТЬ В ОБЛАСТИ ИНФОРМАЦИИ И СВЯЗИ</c:v>
                </c:pt>
                <c:pt idx="7">
                  <c:v>ДЕЯТЕЛЬНОСТЬ ФИНАНСОВАЯ И СТРАХОВАЯ</c:v>
                </c:pt>
                <c:pt idx="8">
                  <c:v>ДЕЯТЕЛЬНОСТЬ ПО ОПЕРАЦИЯМ С НЕДВИЖИМЫМ ИМУЩЕСТВОМ</c:v>
                </c:pt>
                <c:pt idx="9">
                  <c:v>ДЕЯТЕЛЬНОСТЬ ПРОФЕССИОНАЛЬНАЯ, НАУЧНАЯ И ТЕХНИЧЕСКАЯ; АДМИНИСТРАТИВНАЯ И СОПУТСТВУЮЩИЕ ДОПОЛНИТЕЛЬНЫЕ УСЛУГИ</c:v>
                </c:pt>
                <c:pt idx="10">
                  <c:v>ГОСУДАРСТВЕННОЕ УПРАВЛЕНИЕ И ОБЕСПЕЧЕНИЕ ВОЕННОЙ БЕЗОПАСНОСТИ; СОЦИАЛЬНОЕ ОБЕСПЕЧЕНИЕ</c:v>
                </c:pt>
                <c:pt idx="11">
                  <c:v>ДЕЯТЕЛЬНОСТЬ В ОБЛАСТИ ОБРАЗОВАНИЯ; ЗДРАВООХРАНЕНИЯ И СОЦИАЛЬНЫХ УСЛУГ; КУЛЬТУРЫ, СПОРТА, ОРГАНИЗАЦИИ ДОСУГА И РАЗВЛЕЧЕНИЙ</c:v>
                </c:pt>
                <c:pt idx="12">
                  <c:v>ПРЕДОСТАВЛЕНИЕ ПРОЧИХ ВИДОВ УСЛУГ</c:v>
                </c:pt>
              </c:strCache>
            </c:strRef>
          </c:cat>
          <c:val>
            <c:numRef>
              <c:f>'t1'!$D$2:$D$14</c:f>
              <c:numCache>
                <c:formatCode>0</c:formatCode>
                <c:ptCount val="13"/>
                <c:pt idx="0">
                  <c:v>824</c:v>
                </c:pt>
                <c:pt idx="1">
                  <c:v>2921</c:v>
                </c:pt>
                <c:pt idx="2">
                  <c:v>2772</c:v>
                </c:pt>
                <c:pt idx="3">
                  <c:v>16135</c:v>
                </c:pt>
                <c:pt idx="4">
                  <c:v>6372</c:v>
                </c:pt>
                <c:pt idx="5">
                  <c:v>880</c:v>
                </c:pt>
                <c:pt idx="6">
                  <c:v>1006</c:v>
                </c:pt>
                <c:pt idx="7">
                  <c:v>402</c:v>
                </c:pt>
                <c:pt idx="8">
                  <c:v>1778</c:v>
                </c:pt>
                <c:pt idx="9">
                  <c:v>3346</c:v>
                </c:pt>
                <c:pt idx="10">
                  <c:v>5</c:v>
                </c:pt>
                <c:pt idx="11">
                  <c:v>1301</c:v>
                </c:pt>
                <c:pt idx="12">
                  <c:v>3165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E5693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rgbClr val="99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rgbClr val="FF33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rgbClr val="FFCC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rgbClr val="00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bubble3D val="0"/>
            <c:spPr>
              <a:solidFill>
                <a:srgbClr val="CC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2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1.6944163477822988E-2"/>
                  <c:y val="-2.09001401179247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062183912550771E-2"/>
                  <c:y val="-1.19429372102427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236040869455727E-3"/>
                  <c:y val="-5.37432174460922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4720817389112996E-3"/>
                  <c:y val="2.985734302560678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2012694780747288E-2"/>
                  <c:y val="2.388587442048542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590102173639357E-2"/>
                  <c:y val="3.58288116307282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9062183912550771E-2"/>
                  <c:y val="2.09001401179247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3298224782006501E-2"/>
                  <c:y val="1.194293721024260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6944163477822918E-2"/>
                  <c:y val="-1.0947565975506147E-1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4720817389114592E-3"/>
                  <c:y val="-1.492867151280339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472081738911454E-3"/>
                  <c:y val="-2.388587442048542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9062183912550771E-2"/>
                  <c:y val="-1.194293721024274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0590102173639317E-2"/>
                  <c:y val="-2.09001401179247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't1'!$B$2:$B$14</c:f>
              <c:strCache>
                <c:ptCount val="13"/>
                <c:pt idx="0">
                  <c:v>СЕЛЬСКОЕ, ЛЕСНОЕ ХОЗЯЙСТВО, ОХОТА, РЫБОЛОВСТВО И РЫБОВОДСТВО</c:v>
                </c:pt>
                <c:pt idx="1">
                  <c:v>ДОБЫЧА ПОЛЕЗНЫХ ИСКОПАЕМЫХ; ОБРАБАТЫВАЮЩИЕ ПРОИЗВОДСТВА; ОБЕСПЕЧЕНИЕ ЭЛЕКТРОЭНЕРГИЕЙ, ГАЗОМ И ПАРОМ; КОНДИЦИОНИРОВАНИЕ ВОЗДУХА; ВОДОСНАБЖЕНИЕ; ВОДООТВЕДЕНИЕ, ОРГАНИЗАЦИЯ СБОРА И УТИЛИЗАЦИИ ОТХОДОВ, ДЕЯТЕЛЬНОСТЬ ПО ЛИКВИДАЦИИ ЗАГРЯЗНЕНИЙ</c:v>
                </c:pt>
                <c:pt idx="2">
                  <c:v>СТРОИТЕЛЬСТВО</c:v>
                </c:pt>
                <c:pt idx="3">
                  <c:v>ТОРГОВЛЯ ОПТОВАЯ И РОЗНИЧНАЯ; РЕМОНТ АВТОТРАНСПОРТНЫХ СРЕДСТВ И МОТОЦИКЛОВ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ПРЕДПРИЯТИЙ ОБЩЕСТВЕННОГО ПИТАНИЯ</c:v>
                </c:pt>
                <c:pt idx="6">
                  <c:v>ДЕЯТЕЛЬНОСТЬ В ОБЛАСТИ ИНФОРМАЦИИ И СВЯЗИ</c:v>
                </c:pt>
                <c:pt idx="7">
                  <c:v>ДЕЯТЕЛЬНОСТЬ ФИНАНСОВАЯ И СТРАХОВАЯ</c:v>
                </c:pt>
                <c:pt idx="8">
                  <c:v>ДЕЯТЕЛЬНОСТЬ ПО ОПЕРАЦИЯМ С НЕДВИЖИМЫМ ИМУЩЕСТВОМ</c:v>
                </c:pt>
                <c:pt idx="9">
                  <c:v>ДЕЯТЕЛЬНОСТЬ ПРОФЕССИОНАЛЬНАЯ, НАУЧНАЯ И ТЕХНИЧЕСКАЯ; АДМИНИСТРАТИВНАЯ И СОПУТСТВУЮЩИЕ ДОПОЛНИТЕЛЬНЫЕ УСЛУГИ</c:v>
                </c:pt>
                <c:pt idx="10">
                  <c:v>ГОСУДАРСТВЕННОЕ УПРАВЛЕНИЕ И ОБЕСПЕЧЕНИЕ ВОЕННОЙ БЕЗОПАСНОСТИ; СОЦИАЛЬНОЕ ОБЕСПЕЧЕНИЕ</c:v>
                </c:pt>
                <c:pt idx="11">
                  <c:v>ДЕЯТЕЛЬНОСТЬ В ОБЛАСТИ ОБРАЗОВАНИЯ; ЗДРАВООХРАНЕНИЯ И СОЦИАЛЬНЫХ УСЛУГ; КУЛЬТУРЫ, СПОРТА, ОРГАНИЗАЦИИ ДОСУГА И РАЗВЛЕЧЕНИЙ</c:v>
                </c:pt>
                <c:pt idx="12">
                  <c:v>ПРЕДОСТАВЛЕНИЕ ПРОЧИХ ВИДОВ УСЛУГ</c:v>
                </c:pt>
              </c:strCache>
            </c:strRef>
          </c:cat>
          <c:val>
            <c:numRef>
              <c:f>'t1'!$C$2:$C$14</c:f>
              <c:numCache>
                <c:formatCode>0</c:formatCode>
                <c:ptCount val="13"/>
                <c:pt idx="0">
                  <c:v>1148</c:v>
                </c:pt>
                <c:pt idx="1">
                  <c:v>4044</c:v>
                </c:pt>
                <c:pt idx="2">
                  <c:v>2645</c:v>
                </c:pt>
                <c:pt idx="3">
                  <c:v>6752</c:v>
                </c:pt>
                <c:pt idx="4">
                  <c:v>1110</c:v>
                </c:pt>
                <c:pt idx="5">
                  <c:v>750</c:v>
                </c:pt>
                <c:pt idx="6">
                  <c:v>666</c:v>
                </c:pt>
                <c:pt idx="7">
                  <c:v>502</c:v>
                </c:pt>
                <c:pt idx="8">
                  <c:v>4257</c:v>
                </c:pt>
                <c:pt idx="9">
                  <c:v>2821</c:v>
                </c:pt>
                <c:pt idx="10">
                  <c:v>844</c:v>
                </c:pt>
                <c:pt idx="11">
                  <c:v>2668</c:v>
                </c:pt>
                <c:pt idx="12">
                  <c:v>1533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5233347181830772E-2"/>
          <c:y val="2.3915073926166961E-2"/>
          <c:w val="0.34042747955625779"/>
          <c:h val="0.95216985214766603"/>
        </c:manualLayout>
      </c:layout>
      <c:barChart>
        <c:barDir val="bar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9"/>
              <c:layout>
                <c:manualLayout>
                  <c:x val="-6.7015145422865564E-3"/>
                  <c:y val="8.095432998381461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Лист2!$A$1:$A$22</c:f>
              <c:strCache>
                <c:ptCount val="22"/>
                <c:pt idx="0">
                  <c:v>Производство пищевых продуктов</c:v>
                </c:pt>
                <c:pt idx="1">
                  <c:v>Производство напитков</c:v>
                </c:pt>
                <c:pt idx="2">
                  <c:v>Производство текстильных изделий</c:v>
                </c:pt>
                <c:pt idx="3">
                  <c:v>Производство одежды</c:v>
                </c:pt>
                <c:pt idx="4">
                  <c:v>Производство кожи и изделий из кожи</c:v>
                </c:pt>
                <c:pt idx="5">
                  <c:v>Обработка древесины и производство изделий из дерева и пробки, кроме мебели</c:v>
                </c:pt>
                <c:pt idx="6">
                  <c:v>Производство бумаги и бумажных изделий</c:v>
                </c:pt>
                <c:pt idx="7">
                  <c:v>Деятельность полиграфическая и копирование носителей информации</c:v>
                </c:pt>
                <c:pt idx="8">
                  <c:v>Производство химических веществ и химических продуктов</c:v>
                </c:pt>
                <c:pt idx="9">
                  <c:v>Производство лекарственных средств и материалов, применяемых в медицинских целях</c:v>
                </c:pt>
                <c:pt idx="10">
                  <c:v>Производство резиновых и пластмассовых изделий</c:v>
                </c:pt>
                <c:pt idx="11">
                  <c:v>Производство прочей неметаллической минеральной продукции</c:v>
                </c:pt>
                <c:pt idx="12">
                  <c:v>Производство металлургическое</c:v>
                </c:pt>
                <c:pt idx="13">
                  <c:v>Производство готовых металлических изделий, кроме машин и оборудования</c:v>
                </c:pt>
                <c:pt idx="14">
                  <c:v>Производство компьютеров, электронных и оптических изделий</c:v>
                </c:pt>
                <c:pt idx="15">
                  <c:v>Производство электрического оборудования</c:v>
                </c:pt>
                <c:pt idx="16">
                  <c:v>Производство машин и оборудования, не включенных в другие группировки</c:v>
                </c:pt>
                <c:pt idx="17">
                  <c:v>Производство автотранспортных средств, прицепов и полуприцепов</c:v>
                </c:pt>
                <c:pt idx="18">
                  <c:v>Производство прочих транспортных средств и оборудования</c:v>
                </c:pt>
                <c:pt idx="19">
                  <c:v>Производство мебели</c:v>
                </c:pt>
                <c:pt idx="20">
                  <c:v>Производство прочих готовых изделий</c:v>
                </c:pt>
                <c:pt idx="21">
                  <c:v>Ремонт и монтаж машин и оборудования</c:v>
                </c:pt>
              </c:strCache>
            </c:strRef>
          </c:cat>
          <c:val>
            <c:numRef>
              <c:f>Лист2!$B$1:$B$22</c:f>
              <c:numCache>
                <c:formatCode>General</c:formatCode>
                <c:ptCount val="22"/>
                <c:pt idx="0">
                  <c:v>106</c:v>
                </c:pt>
                <c:pt idx="1">
                  <c:v>137.30000000000001</c:v>
                </c:pt>
                <c:pt idx="2">
                  <c:v>108.5</c:v>
                </c:pt>
                <c:pt idx="3">
                  <c:v>92.1</c:v>
                </c:pt>
                <c:pt idx="4">
                  <c:v>97.5</c:v>
                </c:pt>
                <c:pt idx="5">
                  <c:v>120.2</c:v>
                </c:pt>
                <c:pt idx="6">
                  <c:v>130.1</c:v>
                </c:pt>
                <c:pt idx="7">
                  <c:v>100.7</c:v>
                </c:pt>
                <c:pt idx="8">
                  <c:v>110.1</c:v>
                </c:pt>
                <c:pt idx="9">
                  <c:v>167.8</c:v>
                </c:pt>
                <c:pt idx="10">
                  <c:v>113.9</c:v>
                </c:pt>
                <c:pt idx="11">
                  <c:v>105.9</c:v>
                </c:pt>
                <c:pt idx="12">
                  <c:v>124</c:v>
                </c:pt>
                <c:pt idx="13">
                  <c:v>129.80000000000001</c:v>
                </c:pt>
                <c:pt idx="14">
                  <c:v>79.400000000000006</c:v>
                </c:pt>
                <c:pt idx="15">
                  <c:v>103.1</c:v>
                </c:pt>
                <c:pt idx="16">
                  <c:v>37.4</c:v>
                </c:pt>
                <c:pt idx="17">
                  <c:v>75.7</c:v>
                </c:pt>
                <c:pt idx="18">
                  <c:v>129.30000000000001</c:v>
                </c:pt>
                <c:pt idx="19">
                  <c:v>116.9</c:v>
                </c:pt>
                <c:pt idx="20">
                  <c:v>100.8</c:v>
                </c:pt>
                <c:pt idx="21">
                  <c:v>114.1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40"/>
        <c:axId val="96514432"/>
        <c:axId val="96515968"/>
      </c:barChart>
      <c:catAx>
        <c:axId val="965144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high"/>
        <c:txPr>
          <a:bodyPr/>
          <a:lstStyle/>
          <a:p>
            <a:pPr>
              <a:defRPr sz="1150" b="1" baseline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96515968"/>
        <c:crossesAt val="100"/>
        <c:auto val="1"/>
        <c:lblAlgn val="ctr"/>
        <c:lblOffset val="0"/>
        <c:tickLblSkip val="1"/>
        <c:noMultiLvlLbl val="0"/>
      </c:catAx>
      <c:valAx>
        <c:axId val="9651596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965144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236102329929143E-2"/>
          <c:y val="9.4192818988459312E-2"/>
          <c:w val="0.92013889980603403"/>
          <c:h val="0.35870226655129256"/>
        </c:manualLayout>
      </c:layout>
      <c:pie3D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145710296876637E-2"/>
          <c:y val="0.55094340058422298"/>
          <c:w val="0.98785428970312339"/>
          <c:h val="0.43535698056381733"/>
        </c:manualLayout>
      </c:layout>
      <c:overlay val="0"/>
      <c:txPr>
        <a:bodyPr/>
        <a:lstStyle/>
        <a:p>
          <a:pPr algn="just">
            <a:defRPr sz="8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354430379746833"/>
          <c:y val="0.38202601079306686"/>
          <c:w val="0.55907172995780585"/>
          <c:h val="0.4360523389327817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CC66FF"/>
              </a:solidFill>
            </c:spPr>
          </c:dPt>
          <c:dPt>
            <c:idx val="5"/>
            <c:bubble3D val="0"/>
            <c:spPr>
              <a:solidFill>
                <a:srgbClr val="CCFF33"/>
              </a:solidFill>
            </c:spPr>
          </c:dPt>
          <c:dPt>
            <c:idx val="6"/>
            <c:bubble3D val="0"/>
            <c:spPr>
              <a:solidFill>
                <a:srgbClr val="FFC000"/>
              </a:solidFill>
            </c:spPr>
          </c:dPt>
          <c:dPt>
            <c:idx val="7"/>
            <c:bubble3D val="0"/>
            <c:spPr>
              <a:solidFill>
                <a:schemeClr val="bg2">
                  <a:lumMod val="50000"/>
                  <a:lumOff val="50000"/>
                </a:schemeClr>
              </a:solidFill>
            </c:spPr>
          </c:dPt>
          <c:dPt>
            <c:idx val="8"/>
            <c:bubble3D val="0"/>
            <c:spPr>
              <a:solidFill>
                <a:srgbClr val="FF33CC"/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2.9925183115023058E-2"/>
                  <c:y val="-1.49184149184149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489293664241337"/>
                  <c:y val="1.70454520034818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658227848101266E-2"/>
                  <c:y val="-0.1368297934815984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0972457556729455E-3"/>
                  <c:y val="-7.86715463684761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9900244153364073E-2"/>
                  <c:y val="5.594405594405594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4887774672534589E-2"/>
                  <c:y val="-1.6783216783216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962591557511529E-2"/>
                  <c:y val="-1.67832167832167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312550865284183E-3"/>
                  <c:y val="-1.11888111888111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2.42424242424242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6625101730568974E-3"/>
                  <c:y val="-2.23776223776223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tx2">
                      <a:lumMod val="50000"/>
                    </a:schemeClr>
                  </a:solidFill>
                </a:ln>
              </c:spPr>
            </c:leaderLines>
          </c:dLbls>
          <c:cat>
            <c:strRef>
              <c:f>Лист1!$A$1:$A$10</c:f>
              <c:strCache>
                <c:ptCount val="10"/>
                <c:pt idx="0">
                  <c:v>СЕЛЬСКОЕ, ЛЕСНОЕ ХОЗЯЙСТВО, ОХОТА, РЫБОЛОВСТВО И РЫБОВОДСТВО</c:v>
                </c:pt>
                <c:pt idx="1">
                  <c:v>ДОБЫЧА ПОЛЕЗНЫХ ИСКОПАЕМЫХ; ОБРАБАТЫВАЮЩИЕ ПРОИЗВОДСТВА</c:v>
                </c:pt>
                <c:pt idx="2">
                  <c:v>ОБЕСПЕЧЕНИЕ ЭЛЕКТРИЧЕСКОЙ ЭНЕРГИЕЙ, ГАЗОМ И ПАРОМ; КОНДИЦИОНИРОВАНИЕ ВОЗДУХА; ВОДОСНАБЖЕНИЕ; ВОДООТВЕДЕНИЕ, ОРГАНИЗАЦИЯ СБОРА И УТИЛИЗАЦИИ ОТХОДОВ, ДЕЯТЕЛЬНОСТЬ ПО ЛИКВИДАЦИИ ЗАГРЯЗНЕНИЙ</c:v>
                </c:pt>
                <c:pt idx="3">
                  <c:v>СТРОИТЕЛЬСТВО</c:v>
                </c:pt>
                <c:pt idx="4">
                  <c:v>ТОРГОВЛЯ ОПТОВАЯ И РОЗНИЧНАЯ; РЕМОНТ АВТОТРАНСПОРТНЫХ СРЕДСТВ И МОТОЦИКЛОВ</c:v>
                </c:pt>
                <c:pt idx="5">
                  <c:v>ТРАНСПОРТИРОВКА И ХРАНЕНИЕ</c:v>
                </c:pt>
                <c:pt idx="6">
                  <c:v>ДЕЯТЕЛЬНОСТЬ В ОБЛАСТИ ИНФОРМАЦИИ И СВЯЗИ</c:v>
                </c:pt>
                <c:pt idx="7">
                  <c:v>ДЕЯТЕЛЬНОСТЬ ПО ОПЕРАЦИЯМ С НЕДВИЖИМЫМ ИМУЩЕСТВОМ</c:v>
                </c:pt>
                <c:pt idx="8">
                  <c:v>ДЕЯТЕЛЬНОСТЬ ПРОФЕССИОНАЛЬНАЯ, НАУЧНАЯ И ТЕХНИЧЕСКАЯ</c:v>
                </c:pt>
                <c:pt idx="9">
                  <c:v> ПРОЧИЕ ВИДЫ ДЕЯТЕЛЬНОСТИ</c:v>
                </c:pt>
              </c:strCache>
            </c:strRef>
          </c:cat>
          <c:val>
            <c:numRef>
              <c:f>Лист1!$B$1:$B$10</c:f>
              <c:numCache>
                <c:formatCode>General</c:formatCode>
                <c:ptCount val="10"/>
                <c:pt idx="0">
                  <c:v>1.9</c:v>
                </c:pt>
                <c:pt idx="1">
                  <c:v>45.8</c:v>
                </c:pt>
                <c:pt idx="2">
                  <c:v>7.8</c:v>
                </c:pt>
                <c:pt idx="3">
                  <c:v>2.7</c:v>
                </c:pt>
                <c:pt idx="4">
                  <c:v>29</c:v>
                </c:pt>
                <c:pt idx="5">
                  <c:v>3.8</c:v>
                </c:pt>
                <c:pt idx="6">
                  <c:v>1.6</c:v>
                </c:pt>
                <c:pt idx="7">
                  <c:v>2</c:v>
                </c:pt>
                <c:pt idx="8">
                  <c:v>2.2999999999999998</c:v>
                </c:pt>
                <c:pt idx="9">
                  <c:v>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6.3291139240506328E-3"/>
          <c:y val="4.9242416898947608E-2"/>
          <c:w val="0.82144622744941698"/>
          <c:h val="0.58425113572966836"/>
        </c:manualLayout>
      </c:layout>
      <c:overlay val="1"/>
      <c:txPr>
        <a:bodyPr/>
        <a:lstStyle/>
        <a:p>
          <a:pPr>
            <a:defRPr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583707689653518E-3"/>
          <c:y val="0.10874175330472716"/>
          <c:w val="0.96785722556739229"/>
          <c:h val="0.72212609820944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244554891213348E-3"/>
                  <c:y val="-2.6041655986853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489109782426991E-3"/>
                  <c:y val="-3.6458318381595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285594211924672E-2"/>
                  <c:y val="-2.6041655986853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366832336820612E-3"/>
                  <c:y val="-3.124998718422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3.6458318381595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061138722803337E-3"/>
                  <c:y val="-3.124998718422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5933</c:v>
                </c:pt>
                <c:pt idx="1">
                  <c:v>6317</c:v>
                </c:pt>
                <c:pt idx="2">
                  <c:v>6560</c:v>
                </c:pt>
                <c:pt idx="3">
                  <c:v>7052</c:v>
                </c:pt>
                <c:pt idx="4">
                  <c:v>7322</c:v>
                </c:pt>
                <c:pt idx="5">
                  <c:v>7573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857856"/>
        <c:axId val="116888320"/>
        <c:axId val="0"/>
      </c:bar3DChart>
      <c:catAx>
        <c:axId val="11685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6888320"/>
        <c:crosses val="autoZero"/>
        <c:auto val="1"/>
        <c:lblAlgn val="ctr"/>
        <c:lblOffset val="100"/>
        <c:noMultiLvlLbl val="0"/>
      </c:catAx>
      <c:valAx>
        <c:axId val="116888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8578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83B96-83CF-44D4-8C50-C5734B9E548D}" type="doc">
      <dgm:prSet loTypeId="urn:microsoft.com/office/officeart/2005/8/layout/list1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A174A48-6B85-4AED-B962-A8100EAF0FFD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январь-ноябрь 2019г.   - 9 049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8170F0-E2C7-43F0-9737-39E135CF2E53}" type="parTrans" cxnId="{D620D6EF-731A-4840-8AD1-E7710AFABA5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8CA109-7F0A-4481-A717-B9825C11D6B0}" type="sibTrans" cxnId="{D620D6EF-731A-4840-8AD1-E7710AFABA5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23278-F513-454F-9C23-17316F4459FA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2017г.                 - 8 409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9D1BA-E051-45D2-91A6-C42DAF282C51}" type="parTrans" cxnId="{55A1DC30-15E5-4727-89A9-65B412BDC07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092116-4F49-4B57-B027-A43C62E5764A}" type="sibTrans" cxnId="{55A1DC30-15E5-4727-89A9-65B412BDC07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97623A-4A14-4C96-8DED-832DE8E6D6D0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2016г.                 - 7 293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68AF5A-BDFC-4A93-B500-395679341526}" type="parTrans" cxnId="{DABE7D82-7594-4E99-B16B-5B6A072051E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2FEF2-1198-4D1C-96E6-73C667BD18EC}" type="sibTrans" cxnId="{DABE7D82-7594-4E99-B16B-5B6A072051E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77274-4886-4575-AC84-B517DD7121E5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2018г.                 - 9 273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26C88B-EE38-49A9-B6CB-116B10D8069B}" type="sibTrans" cxnId="{45D3089F-BB3B-4DBC-B028-16F16F0285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DFD045-3FB5-4278-A782-929FA5935A14}" type="parTrans" cxnId="{45D3089F-BB3B-4DBC-B028-16F16F0285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5C515C-41C4-490F-81E1-7553FA371770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2015г.                 - 6 903 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04B4C-D10D-4741-B220-D1CAED94C083}" type="sibTrans" cxnId="{6510CAFD-8B6A-4C6A-AF23-0C775F373F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DF1E91-0F5C-4EB3-935D-788EDCC503E9}" type="parTrans" cxnId="{6510CAFD-8B6A-4C6A-AF23-0C775F373F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8958D1-DC23-4813-A9D8-AD7723A8B198}" type="pres">
      <dgm:prSet presAssocID="{93F83B96-83CF-44D4-8C50-C5734B9E54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875C71-2FF7-4663-9D34-547A038E4887}" type="pres">
      <dgm:prSet presAssocID="{8A174A48-6B85-4AED-B962-A8100EAF0FFD}" presName="parentLin" presStyleCnt="0"/>
      <dgm:spPr/>
      <dgm:t>
        <a:bodyPr/>
        <a:lstStyle/>
        <a:p>
          <a:endParaRPr lang="ru-RU"/>
        </a:p>
      </dgm:t>
    </dgm:pt>
    <dgm:pt modelId="{BD0CF89E-21B5-479E-ADF9-53E41704F367}" type="pres">
      <dgm:prSet presAssocID="{8A174A48-6B85-4AED-B962-A8100EAF0FF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4C6AB4E-F7E5-44AA-AC96-AB3C74A41929}" type="pres">
      <dgm:prSet presAssocID="{8A174A48-6B85-4AED-B962-A8100EAF0FFD}" presName="parentText" presStyleLbl="node1" presStyleIdx="0" presStyleCnt="5" custScaleX="1154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01F9C-1961-4296-88FE-E8F9BFDD9FF9}" type="pres">
      <dgm:prSet presAssocID="{8A174A48-6B85-4AED-B962-A8100EAF0FFD}" presName="negativeSpace" presStyleCnt="0"/>
      <dgm:spPr/>
      <dgm:t>
        <a:bodyPr/>
        <a:lstStyle/>
        <a:p>
          <a:endParaRPr lang="ru-RU"/>
        </a:p>
      </dgm:t>
    </dgm:pt>
    <dgm:pt modelId="{6920866C-4101-4292-A1B0-86B309E93494}" type="pres">
      <dgm:prSet presAssocID="{8A174A48-6B85-4AED-B962-A8100EAF0FFD}" presName="childText" presStyleLbl="conFgAcc1" presStyleIdx="0" presStyleCnt="5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0DB58242-BC6B-4F31-A8EE-24094B36B2F7}" type="pres">
      <dgm:prSet presAssocID="{FD8CA109-7F0A-4481-A717-B9825C11D6B0}" presName="spaceBetweenRectangles" presStyleCnt="0"/>
      <dgm:spPr/>
      <dgm:t>
        <a:bodyPr/>
        <a:lstStyle/>
        <a:p>
          <a:endParaRPr lang="ru-RU"/>
        </a:p>
      </dgm:t>
    </dgm:pt>
    <dgm:pt modelId="{CCF2309D-E39F-459B-8060-9AC4010E4706}" type="pres">
      <dgm:prSet presAssocID="{67E77274-4886-4575-AC84-B517DD7121E5}" presName="parentLin" presStyleCnt="0"/>
      <dgm:spPr/>
      <dgm:t>
        <a:bodyPr/>
        <a:lstStyle/>
        <a:p>
          <a:endParaRPr lang="ru-RU"/>
        </a:p>
      </dgm:t>
    </dgm:pt>
    <dgm:pt modelId="{415D2696-A6D8-429F-9664-C9B35F499F3B}" type="pres">
      <dgm:prSet presAssocID="{67E77274-4886-4575-AC84-B517DD7121E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6352F14-C637-416C-81E8-42C42951D8D5}" type="pres">
      <dgm:prSet presAssocID="{67E77274-4886-4575-AC84-B517DD7121E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32BD5-715B-493D-B196-3BF4159E80F1}" type="pres">
      <dgm:prSet presAssocID="{67E77274-4886-4575-AC84-B517DD7121E5}" presName="negativeSpace" presStyleCnt="0"/>
      <dgm:spPr/>
      <dgm:t>
        <a:bodyPr/>
        <a:lstStyle/>
        <a:p>
          <a:endParaRPr lang="ru-RU"/>
        </a:p>
      </dgm:t>
    </dgm:pt>
    <dgm:pt modelId="{07D0486B-0C22-4809-961A-24FA1C691D60}" type="pres">
      <dgm:prSet presAssocID="{67E77274-4886-4575-AC84-B517DD7121E5}" presName="childText" presStyleLbl="conFgAcc1" presStyleIdx="1" presStyleCnt="5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15456FEA-F603-40BE-BA11-6D5AD4B80464}" type="pres">
      <dgm:prSet presAssocID="{C426C88B-EE38-49A9-B6CB-116B10D8069B}" presName="spaceBetweenRectangles" presStyleCnt="0"/>
      <dgm:spPr/>
      <dgm:t>
        <a:bodyPr/>
        <a:lstStyle/>
        <a:p>
          <a:endParaRPr lang="ru-RU"/>
        </a:p>
      </dgm:t>
    </dgm:pt>
    <dgm:pt modelId="{FF5A029B-30E5-4C85-BA63-8DBC0F996E38}" type="pres">
      <dgm:prSet presAssocID="{29A23278-F513-454F-9C23-17316F4459FA}" presName="parentLin" presStyleCnt="0"/>
      <dgm:spPr/>
      <dgm:t>
        <a:bodyPr/>
        <a:lstStyle/>
        <a:p>
          <a:endParaRPr lang="ru-RU"/>
        </a:p>
      </dgm:t>
    </dgm:pt>
    <dgm:pt modelId="{271FBA23-FC28-4130-B179-767A84C864A0}" type="pres">
      <dgm:prSet presAssocID="{29A23278-F513-454F-9C23-17316F4459FA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D87C03C9-1E8B-4D55-84AA-6B3EC69EA9F0}" type="pres">
      <dgm:prSet presAssocID="{29A23278-F513-454F-9C23-17316F4459F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266CDA-0CB3-4D4B-A62C-79DAC7133CE0}" type="pres">
      <dgm:prSet presAssocID="{29A23278-F513-454F-9C23-17316F4459FA}" presName="negativeSpace" presStyleCnt="0"/>
      <dgm:spPr/>
      <dgm:t>
        <a:bodyPr/>
        <a:lstStyle/>
        <a:p>
          <a:endParaRPr lang="ru-RU"/>
        </a:p>
      </dgm:t>
    </dgm:pt>
    <dgm:pt modelId="{A7AE435C-F961-484C-BB5B-8C95F32BD45E}" type="pres">
      <dgm:prSet presAssocID="{29A23278-F513-454F-9C23-17316F4459FA}" presName="childText" presStyleLbl="conFgAcc1" presStyleIdx="2" presStyleCnt="5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A0992EF7-DC37-4BBD-8282-1DA6CBFEAFA7}" type="pres">
      <dgm:prSet presAssocID="{6F092116-4F49-4B57-B027-A43C62E5764A}" presName="spaceBetweenRectangles" presStyleCnt="0"/>
      <dgm:spPr/>
      <dgm:t>
        <a:bodyPr/>
        <a:lstStyle/>
        <a:p>
          <a:endParaRPr lang="ru-RU"/>
        </a:p>
      </dgm:t>
    </dgm:pt>
    <dgm:pt modelId="{05A72528-AA22-46FC-8597-3A21380860AA}" type="pres">
      <dgm:prSet presAssocID="{E597623A-4A14-4C96-8DED-832DE8E6D6D0}" presName="parentLin" presStyleCnt="0"/>
      <dgm:spPr/>
      <dgm:t>
        <a:bodyPr/>
        <a:lstStyle/>
        <a:p>
          <a:endParaRPr lang="ru-RU"/>
        </a:p>
      </dgm:t>
    </dgm:pt>
    <dgm:pt modelId="{B5C2FF45-5B5D-4F37-8DCF-2E0530B3296F}" type="pres">
      <dgm:prSet presAssocID="{E597623A-4A14-4C96-8DED-832DE8E6D6D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ABF10CD-4029-4C3A-A0A9-812439915D1B}" type="pres">
      <dgm:prSet presAssocID="{E597623A-4A14-4C96-8DED-832DE8E6D6D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B6D057-B2AF-4268-98D0-F14CF0A30F81}" type="pres">
      <dgm:prSet presAssocID="{E597623A-4A14-4C96-8DED-832DE8E6D6D0}" presName="negativeSpace" presStyleCnt="0"/>
      <dgm:spPr/>
      <dgm:t>
        <a:bodyPr/>
        <a:lstStyle/>
        <a:p>
          <a:endParaRPr lang="ru-RU"/>
        </a:p>
      </dgm:t>
    </dgm:pt>
    <dgm:pt modelId="{1034C259-22EF-4AE2-B656-D83582E902E5}" type="pres">
      <dgm:prSet presAssocID="{E597623A-4A14-4C96-8DED-832DE8E6D6D0}" presName="childText" presStyleLbl="conFgAcc1" presStyleIdx="3" presStyleCnt="5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E24D25F3-5296-460B-A3DE-AF9D0BC7143D}" type="pres">
      <dgm:prSet presAssocID="{F7B2FEF2-1198-4D1C-96E6-73C667BD18EC}" presName="spaceBetweenRectangles" presStyleCnt="0"/>
      <dgm:spPr/>
      <dgm:t>
        <a:bodyPr/>
        <a:lstStyle/>
        <a:p>
          <a:endParaRPr lang="ru-RU"/>
        </a:p>
      </dgm:t>
    </dgm:pt>
    <dgm:pt modelId="{B3BFFF45-9562-4BCF-AE6D-1EC23889F7B6}" type="pres">
      <dgm:prSet presAssocID="{DD5C515C-41C4-490F-81E1-7553FA371770}" presName="parentLin" presStyleCnt="0"/>
      <dgm:spPr/>
      <dgm:t>
        <a:bodyPr/>
        <a:lstStyle/>
        <a:p>
          <a:endParaRPr lang="ru-RU"/>
        </a:p>
      </dgm:t>
    </dgm:pt>
    <dgm:pt modelId="{2E2F8F7D-6F90-4E0F-979F-8FD92C16B832}" type="pres">
      <dgm:prSet presAssocID="{DD5C515C-41C4-490F-81E1-7553FA37177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C73EA93-D343-402F-8A15-B72BF8541F22}" type="pres">
      <dgm:prSet presAssocID="{DD5C515C-41C4-490F-81E1-7553FA37177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E20667-5419-4C3B-B527-DCD046B3AF27}" type="pres">
      <dgm:prSet presAssocID="{DD5C515C-41C4-490F-81E1-7553FA371770}" presName="negativeSpace" presStyleCnt="0"/>
      <dgm:spPr/>
      <dgm:t>
        <a:bodyPr/>
        <a:lstStyle/>
        <a:p>
          <a:endParaRPr lang="ru-RU"/>
        </a:p>
      </dgm:t>
    </dgm:pt>
    <dgm:pt modelId="{5429D1A6-59B5-437D-AC9A-71C5C1D3A4AE}" type="pres">
      <dgm:prSet presAssocID="{DD5C515C-41C4-490F-81E1-7553FA371770}" presName="childText" presStyleLbl="conFgAcc1" presStyleIdx="4" presStyleCnt="5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6510CAFD-8B6A-4C6A-AF23-0C775F373F45}" srcId="{93F83B96-83CF-44D4-8C50-C5734B9E548D}" destId="{DD5C515C-41C4-490F-81E1-7553FA371770}" srcOrd="4" destOrd="0" parTransId="{51DF1E91-0F5C-4EB3-935D-788EDCC503E9}" sibTransId="{61D04B4C-D10D-4741-B220-D1CAED94C083}"/>
    <dgm:cxn modelId="{D620D6EF-731A-4840-8AD1-E7710AFABA5B}" srcId="{93F83B96-83CF-44D4-8C50-C5734B9E548D}" destId="{8A174A48-6B85-4AED-B962-A8100EAF0FFD}" srcOrd="0" destOrd="0" parTransId="{508170F0-E2C7-43F0-9737-39E135CF2E53}" sibTransId="{FD8CA109-7F0A-4481-A717-B9825C11D6B0}"/>
    <dgm:cxn modelId="{55A1DC30-15E5-4727-89A9-65B412BDC070}" srcId="{93F83B96-83CF-44D4-8C50-C5734B9E548D}" destId="{29A23278-F513-454F-9C23-17316F4459FA}" srcOrd="2" destOrd="0" parTransId="{AAF9D1BA-E051-45D2-91A6-C42DAF282C51}" sibTransId="{6F092116-4F49-4B57-B027-A43C62E5764A}"/>
    <dgm:cxn modelId="{F356F2B8-F5C4-4A90-BBF1-0504EE89C7AD}" type="presOf" srcId="{DD5C515C-41C4-490F-81E1-7553FA371770}" destId="{2E2F8F7D-6F90-4E0F-979F-8FD92C16B832}" srcOrd="0" destOrd="0" presId="urn:microsoft.com/office/officeart/2005/8/layout/list1"/>
    <dgm:cxn modelId="{45D3089F-BB3B-4DBC-B028-16F16F028545}" srcId="{93F83B96-83CF-44D4-8C50-C5734B9E548D}" destId="{67E77274-4886-4575-AC84-B517DD7121E5}" srcOrd="1" destOrd="0" parTransId="{EDDFD045-3FB5-4278-A782-929FA5935A14}" sibTransId="{C426C88B-EE38-49A9-B6CB-116B10D8069B}"/>
    <dgm:cxn modelId="{730DA928-56A0-4718-B907-B3AE975A2793}" type="presOf" srcId="{DD5C515C-41C4-490F-81E1-7553FA371770}" destId="{AC73EA93-D343-402F-8A15-B72BF8541F22}" srcOrd="1" destOrd="0" presId="urn:microsoft.com/office/officeart/2005/8/layout/list1"/>
    <dgm:cxn modelId="{194138A7-89B3-4A51-951E-E90911181FE8}" type="presOf" srcId="{93F83B96-83CF-44D4-8C50-C5734B9E548D}" destId="{5B8958D1-DC23-4813-A9D8-AD7723A8B198}" srcOrd="0" destOrd="0" presId="urn:microsoft.com/office/officeart/2005/8/layout/list1"/>
    <dgm:cxn modelId="{DABE7D82-7594-4E99-B16B-5B6A072051EE}" srcId="{93F83B96-83CF-44D4-8C50-C5734B9E548D}" destId="{E597623A-4A14-4C96-8DED-832DE8E6D6D0}" srcOrd="3" destOrd="0" parTransId="{C168AF5A-BDFC-4A93-B500-395679341526}" sibTransId="{F7B2FEF2-1198-4D1C-96E6-73C667BD18EC}"/>
    <dgm:cxn modelId="{8ECE3F3A-4C3C-4342-B89A-EDA681F9CD40}" type="presOf" srcId="{E597623A-4A14-4C96-8DED-832DE8E6D6D0}" destId="{B5C2FF45-5B5D-4F37-8DCF-2E0530B3296F}" srcOrd="0" destOrd="0" presId="urn:microsoft.com/office/officeart/2005/8/layout/list1"/>
    <dgm:cxn modelId="{4B76E6DE-49E0-4996-8512-F18F3E365CB9}" type="presOf" srcId="{67E77274-4886-4575-AC84-B517DD7121E5}" destId="{D6352F14-C637-416C-81E8-42C42951D8D5}" srcOrd="1" destOrd="0" presId="urn:microsoft.com/office/officeart/2005/8/layout/list1"/>
    <dgm:cxn modelId="{62DD8C6B-7B93-4AE9-B3F0-398F48418DEF}" type="presOf" srcId="{29A23278-F513-454F-9C23-17316F4459FA}" destId="{D87C03C9-1E8B-4D55-84AA-6B3EC69EA9F0}" srcOrd="1" destOrd="0" presId="urn:microsoft.com/office/officeart/2005/8/layout/list1"/>
    <dgm:cxn modelId="{2B4EA1C4-D3BC-4C33-AD59-A07F3910AC7F}" type="presOf" srcId="{67E77274-4886-4575-AC84-B517DD7121E5}" destId="{415D2696-A6D8-429F-9664-C9B35F499F3B}" srcOrd="0" destOrd="0" presId="urn:microsoft.com/office/officeart/2005/8/layout/list1"/>
    <dgm:cxn modelId="{4219EAE0-67FD-4EEF-9D4C-64A93CBC733C}" type="presOf" srcId="{E597623A-4A14-4C96-8DED-832DE8E6D6D0}" destId="{6ABF10CD-4029-4C3A-A0A9-812439915D1B}" srcOrd="1" destOrd="0" presId="urn:microsoft.com/office/officeart/2005/8/layout/list1"/>
    <dgm:cxn modelId="{A2725320-5106-4707-91B5-41828F8390CD}" type="presOf" srcId="{29A23278-F513-454F-9C23-17316F4459FA}" destId="{271FBA23-FC28-4130-B179-767A84C864A0}" srcOrd="0" destOrd="0" presId="urn:microsoft.com/office/officeart/2005/8/layout/list1"/>
    <dgm:cxn modelId="{AF0FF3DF-F75C-4AA3-A97B-BD211D739129}" type="presOf" srcId="{8A174A48-6B85-4AED-B962-A8100EAF0FFD}" destId="{94C6AB4E-F7E5-44AA-AC96-AB3C74A41929}" srcOrd="1" destOrd="0" presId="urn:microsoft.com/office/officeart/2005/8/layout/list1"/>
    <dgm:cxn modelId="{4D7BE9C0-D94C-4615-8BFB-46E4F102BD58}" type="presOf" srcId="{8A174A48-6B85-4AED-B962-A8100EAF0FFD}" destId="{BD0CF89E-21B5-479E-ADF9-53E41704F367}" srcOrd="0" destOrd="0" presId="urn:microsoft.com/office/officeart/2005/8/layout/list1"/>
    <dgm:cxn modelId="{CB922A46-2162-4D1F-BE47-A04B8F0ECDA4}" type="presParOf" srcId="{5B8958D1-DC23-4813-A9D8-AD7723A8B198}" destId="{ED875C71-2FF7-4663-9D34-547A038E4887}" srcOrd="0" destOrd="0" presId="urn:microsoft.com/office/officeart/2005/8/layout/list1"/>
    <dgm:cxn modelId="{BB183D7E-31D0-4596-91C2-ED3CF39E3B9C}" type="presParOf" srcId="{ED875C71-2FF7-4663-9D34-547A038E4887}" destId="{BD0CF89E-21B5-479E-ADF9-53E41704F367}" srcOrd="0" destOrd="0" presId="urn:microsoft.com/office/officeart/2005/8/layout/list1"/>
    <dgm:cxn modelId="{085F26EF-E047-44B0-A555-3A08E09713E3}" type="presParOf" srcId="{ED875C71-2FF7-4663-9D34-547A038E4887}" destId="{94C6AB4E-F7E5-44AA-AC96-AB3C74A41929}" srcOrd="1" destOrd="0" presId="urn:microsoft.com/office/officeart/2005/8/layout/list1"/>
    <dgm:cxn modelId="{67F00D84-280E-4576-9EBC-B28658310564}" type="presParOf" srcId="{5B8958D1-DC23-4813-A9D8-AD7723A8B198}" destId="{83F01F9C-1961-4296-88FE-E8F9BFDD9FF9}" srcOrd="1" destOrd="0" presId="urn:microsoft.com/office/officeart/2005/8/layout/list1"/>
    <dgm:cxn modelId="{9110F86E-032B-4887-8993-96890A232ADF}" type="presParOf" srcId="{5B8958D1-DC23-4813-A9D8-AD7723A8B198}" destId="{6920866C-4101-4292-A1B0-86B309E93494}" srcOrd="2" destOrd="0" presId="urn:microsoft.com/office/officeart/2005/8/layout/list1"/>
    <dgm:cxn modelId="{F3412625-1E54-4793-8C55-56A131CE4847}" type="presParOf" srcId="{5B8958D1-DC23-4813-A9D8-AD7723A8B198}" destId="{0DB58242-BC6B-4F31-A8EE-24094B36B2F7}" srcOrd="3" destOrd="0" presId="urn:microsoft.com/office/officeart/2005/8/layout/list1"/>
    <dgm:cxn modelId="{24B3EE58-5480-40CB-8387-ECA440C64609}" type="presParOf" srcId="{5B8958D1-DC23-4813-A9D8-AD7723A8B198}" destId="{CCF2309D-E39F-459B-8060-9AC4010E4706}" srcOrd="4" destOrd="0" presId="urn:microsoft.com/office/officeart/2005/8/layout/list1"/>
    <dgm:cxn modelId="{EDE3E987-39A0-458E-8EA0-CE6FEAF4063F}" type="presParOf" srcId="{CCF2309D-E39F-459B-8060-9AC4010E4706}" destId="{415D2696-A6D8-429F-9664-C9B35F499F3B}" srcOrd="0" destOrd="0" presId="urn:microsoft.com/office/officeart/2005/8/layout/list1"/>
    <dgm:cxn modelId="{F1E636E2-5FE8-46DB-A647-1CBB49677D89}" type="presParOf" srcId="{CCF2309D-E39F-459B-8060-9AC4010E4706}" destId="{D6352F14-C637-416C-81E8-42C42951D8D5}" srcOrd="1" destOrd="0" presId="urn:microsoft.com/office/officeart/2005/8/layout/list1"/>
    <dgm:cxn modelId="{27C20EA3-64E7-4C91-BF1F-53D0264241E4}" type="presParOf" srcId="{5B8958D1-DC23-4813-A9D8-AD7723A8B198}" destId="{0A832BD5-715B-493D-B196-3BF4159E80F1}" srcOrd="5" destOrd="0" presId="urn:microsoft.com/office/officeart/2005/8/layout/list1"/>
    <dgm:cxn modelId="{9599F28D-4BB6-482C-BEC3-6571E83C6B3D}" type="presParOf" srcId="{5B8958D1-DC23-4813-A9D8-AD7723A8B198}" destId="{07D0486B-0C22-4809-961A-24FA1C691D60}" srcOrd="6" destOrd="0" presId="urn:microsoft.com/office/officeart/2005/8/layout/list1"/>
    <dgm:cxn modelId="{62BF9431-5984-4FF1-9C8E-02B510B26C33}" type="presParOf" srcId="{5B8958D1-DC23-4813-A9D8-AD7723A8B198}" destId="{15456FEA-F603-40BE-BA11-6D5AD4B80464}" srcOrd="7" destOrd="0" presId="urn:microsoft.com/office/officeart/2005/8/layout/list1"/>
    <dgm:cxn modelId="{001FA329-E704-4117-A422-4733665BA1D4}" type="presParOf" srcId="{5B8958D1-DC23-4813-A9D8-AD7723A8B198}" destId="{FF5A029B-30E5-4C85-BA63-8DBC0F996E38}" srcOrd="8" destOrd="0" presId="urn:microsoft.com/office/officeart/2005/8/layout/list1"/>
    <dgm:cxn modelId="{925A6E12-EF50-4CB0-A3D3-F1711F041C73}" type="presParOf" srcId="{FF5A029B-30E5-4C85-BA63-8DBC0F996E38}" destId="{271FBA23-FC28-4130-B179-767A84C864A0}" srcOrd="0" destOrd="0" presId="urn:microsoft.com/office/officeart/2005/8/layout/list1"/>
    <dgm:cxn modelId="{6DEE751C-271C-4D06-9EAF-59C23F51EDE3}" type="presParOf" srcId="{FF5A029B-30E5-4C85-BA63-8DBC0F996E38}" destId="{D87C03C9-1E8B-4D55-84AA-6B3EC69EA9F0}" srcOrd="1" destOrd="0" presId="urn:microsoft.com/office/officeart/2005/8/layout/list1"/>
    <dgm:cxn modelId="{C714A345-C74B-4FE6-A6BD-E16E792A7143}" type="presParOf" srcId="{5B8958D1-DC23-4813-A9D8-AD7723A8B198}" destId="{D3266CDA-0CB3-4D4B-A62C-79DAC7133CE0}" srcOrd="9" destOrd="0" presId="urn:microsoft.com/office/officeart/2005/8/layout/list1"/>
    <dgm:cxn modelId="{2CCAE46E-553C-41CD-8F71-5AC0F6D7B643}" type="presParOf" srcId="{5B8958D1-DC23-4813-A9D8-AD7723A8B198}" destId="{A7AE435C-F961-484C-BB5B-8C95F32BD45E}" srcOrd="10" destOrd="0" presId="urn:microsoft.com/office/officeart/2005/8/layout/list1"/>
    <dgm:cxn modelId="{1808C27E-2FE2-47F4-80C0-32FA49DC6149}" type="presParOf" srcId="{5B8958D1-DC23-4813-A9D8-AD7723A8B198}" destId="{A0992EF7-DC37-4BBD-8282-1DA6CBFEAFA7}" srcOrd="11" destOrd="0" presId="urn:microsoft.com/office/officeart/2005/8/layout/list1"/>
    <dgm:cxn modelId="{85564D3B-09AD-4F5E-81BE-6C704B65D3B8}" type="presParOf" srcId="{5B8958D1-DC23-4813-A9D8-AD7723A8B198}" destId="{05A72528-AA22-46FC-8597-3A21380860AA}" srcOrd="12" destOrd="0" presId="urn:microsoft.com/office/officeart/2005/8/layout/list1"/>
    <dgm:cxn modelId="{EEDC0980-889E-4B2C-A3F0-A500419F2670}" type="presParOf" srcId="{05A72528-AA22-46FC-8597-3A21380860AA}" destId="{B5C2FF45-5B5D-4F37-8DCF-2E0530B3296F}" srcOrd="0" destOrd="0" presId="urn:microsoft.com/office/officeart/2005/8/layout/list1"/>
    <dgm:cxn modelId="{5AD66A24-DD41-4B5C-91EB-D7FE39A2A263}" type="presParOf" srcId="{05A72528-AA22-46FC-8597-3A21380860AA}" destId="{6ABF10CD-4029-4C3A-A0A9-812439915D1B}" srcOrd="1" destOrd="0" presId="urn:microsoft.com/office/officeart/2005/8/layout/list1"/>
    <dgm:cxn modelId="{AF97128F-CE39-45F5-BA93-EA8CFA3FB087}" type="presParOf" srcId="{5B8958D1-DC23-4813-A9D8-AD7723A8B198}" destId="{59B6D057-B2AF-4268-98D0-F14CF0A30F81}" srcOrd="13" destOrd="0" presId="urn:microsoft.com/office/officeart/2005/8/layout/list1"/>
    <dgm:cxn modelId="{A5E8AE3F-1369-46F8-B7EF-1D9CA0CCF680}" type="presParOf" srcId="{5B8958D1-DC23-4813-A9D8-AD7723A8B198}" destId="{1034C259-22EF-4AE2-B656-D83582E902E5}" srcOrd="14" destOrd="0" presId="urn:microsoft.com/office/officeart/2005/8/layout/list1"/>
    <dgm:cxn modelId="{758AE9FD-2EE1-4920-803A-0F238EC09999}" type="presParOf" srcId="{5B8958D1-DC23-4813-A9D8-AD7723A8B198}" destId="{E24D25F3-5296-460B-A3DE-AF9D0BC7143D}" srcOrd="15" destOrd="0" presId="urn:microsoft.com/office/officeart/2005/8/layout/list1"/>
    <dgm:cxn modelId="{772279BB-2DDD-414D-B3E0-AC136B971602}" type="presParOf" srcId="{5B8958D1-DC23-4813-A9D8-AD7723A8B198}" destId="{B3BFFF45-9562-4BCF-AE6D-1EC23889F7B6}" srcOrd="16" destOrd="0" presId="urn:microsoft.com/office/officeart/2005/8/layout/list1"/>
    <dgm:cxn modelId="{77099A5B-27A6-44C0-B8F5-D6554052E5F1}" type="presParOf" srcId="{B3BFFF45-9562-4BCF-AE6D-1EC23889F7B6}" destId="{2E2F8F7D-6F90-4E0F-979F-8FD92C16B832}" srcOrd="0" destOrd="0" presId="urn:microsoft.com/office/officeart/2005/8/layout/list1"/>
    <dgm:cxn modelId="{80E4081D-079F-4D65-83F8-3798B440B1B9}" type="presParOf" srcId="{B3BFFF45-9562-4BCF-AE6D-1EC23889F7B6}" destId="{AC73EA93-D343-402F-8A15-B72BF8541F22}" srcOrd="1" destOrd="0" presId="urn:microsoft.com/office/officeart/2005/8/layout/list1"/>
    <dgm:cxn modelId="{77703670-36E6-42AD-994A-D138DBA1E7A1}" type="presParOf" srcId="{5B8958D1-DC23-4813-A9D8-AD7723A8B198}" destId="{98E20667-5419-4C3B-B527-DCD046B3AF27}" srcOrd="17" destOrd="0" presId="urn:microsoft.com/office/officeart/2005/8/layout/list1"/>
    <dgm:cxn modelId="{DF0054E9-87C6-44FF-8039-5B83F67EA172}" type="presParOf" srcId="{5B8958D1-DC23-4813-A9D8-AD7723A8B198}" destId="{5429D1A6-59B5-437D-AC9A-71C5C1D3A4A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32AE4-75B2-4FC1-BDBC-B4F55518787A}" type="doc">
      <dgm:prSet loTypeId="urn:microsoft.com/office/officeart/2005/8/layout/radial5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0A2B32E-6684-4BD1-AC31-3B28FDF8505E}">
      <dgm:prSet phldrT="[Текст]" custT="1"/>
      <dgm:spPr>
        <a:solidFill>
          <a:srgbClr val="002060"/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1900" b="1" dirty="0" smtClean="0">
              <a:latin typeface="Arial" panose="020B0604020202020204" pitchFamily="34" charset="0"/>
              <a:cs typeface="Arial" panose="020B0604020202020204" pitchFamily="34" charset="0"/>
            </a:rPr>
            <a:t>Промышленное производство</a:t>
          </a:r>
        </a:p>
        <a:p>
          <a:r>
            <a: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98,0</a:t>
          </a:r>
          <a:endParaRPr lang="ru-RU" sz="3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753ED-C1B0-405A-8E62-6F9583A766D7}" type="parTrans" cxnId="{67610941-CE94-4882-96C3-CD8B7F964244}">
      <dgm:prSet/>
      <dgm:spPr/>
      <dgm:t>
        <a:bodyPr/>
        <a:lstStyle/>
        <a:p>
          <a:endParaRPr lang="ru-RU"/>
        </a:p>
      </dgm:t>
    </dgm:pt>
    <dgm:pt modelId="{090602E0-F43A-402E-AF1E-E5E85295740D}" type="sibTrans" cxnId="{67610941-CE94-4882-96C3-CD8B7F964244}">
      <dgm:prSet/>
      <dgm:spPr/>
      <dgm:t>
        <a:bodyPr/>
        <a:lstStyle/>
        <a:p>
          <a:endParaRPr lang="ru-RU"/>
        </a:p>
      </dgm:t>
    </dgm:pt>
    <dgm:pt modelId="{A0B87808-3B1B-477B-8828-443C9961792E}">
      <dgm:prSet phldrT="[Текст]" custT="1"/>
      <dgm:spPr>
        <a:solidFill>
          <a:srgbClr val="FFE181"/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19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электроэнергий, газом и паром; кондиционирование воздуха</a:t>
          </a:r>
        </a:p>
        <a:p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105,9</a:t>
          </a:r>
        </a:p>
      </dgm:t>
    </dgm:pt>
    <dgm:pt modelId="{2D22237F-3BBE-48A3-B1C2-9ACBE67D6571}" type="parTrans" cxnId="{5527A216-1449-4D82-BABD-D8ACA3704FD2}">
      <dgm:prSet/>
      <dgm:spPr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1CF6D5BF-8E41-4870-926D-9B4BB437F6EE}" type="sibTrans" cxnId="{5527A216-1449-4D82-BABD-D8ACA3704FD2}">
      <dgm:prSet/>
      <dgm:spPr/>
      <dgm:t>
        <a:bodyPr/>
        <a:lstStyle/>
        <a:p>
          <a:endParaRPr lang="ru-RU"/>
        </a:p>
      </dgm:t>
    </dgm:pt>
    <dgm:pt modelId="{02E43A24-31D0-46A4-9200-95696B958F40}">
      <dgm:prSet phldrT="[Текст]" custT="1"/>
      <dgm:spPr>
        <a:solidFill>
          <a:srgbClr val="E5EEC4"/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19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Обрабатывающие производства</a:t>
          </a:r>
          <a:endParaRPr lang="en-US" sz="1900" b="1" dirty="0" smtClean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800" b="1" dirty="0" smtClean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97,4</a:t>
          </a:r>
          <a:endParaRPr lang="ru-RU" sz="2800" b="1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C7DAC9-9C05-44BC-94BD-09858AFB06AD}" type="parTrans" cxnId="{D447355E-9FB1-40DC-B280-A00BF5D1DF0E}">
      <dgm:prSet/>
      <dgm:spPr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48CA2944-1E20-4EB7-81A3-24F3898593BE}" type="sibTrans" cxnId="{D447355E-9FB1-40DC-B280-A00BF5D1DF0E}">
      <dgm:prSet/>
      <dgm:spPr/>
      <dgm:t>
        <a:bodyPr/>
        <a:lstStyle/>
        <a:p>
          <a:endParaRPr lang="ru-RU"/>
        </a:p>
      </dgm:t>
    </dgm:pt>
    <dgm:pt modelId="{D243FDF7-140E-4F82-A3B1-59E8DBEE856A}">
      <dgm:prSet phldrT="[Текст]"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9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Водоснабжение; водоотведение, организация сбора и утилизации отходов, деятельность по ликвидации загрязнений</a:t>
          </a:r>
          <a:br>
            <a:rPr lang="ru-RU" sz="19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95,9</a:t>
          </a:r>
          <a:endParaRPr lang="ru-RU" sz="2800" b="1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C7EA68-1360-4BA0-A2B0-3B8D6C75BD68}" type="parTrans" cxnId="{EAC16392-D041-472E-8D5E-BE8E3243E114}">
      <dgm:prSet/>
      <dgm:spPr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6D8E4C9E-4A1F-41E6-8DBF-5C3AD2EB98A0}" type="sibTrans" cxnId="{EAC16392-D041-472E-8D5E-BE8E3243E114}">
      <dgm:prSet/>
      <dgm:spPr/>
      <dgm:t>
        <a:bodyPr/>
        <a:lstStyle/>
        <a:p>
          <a:endParaRPr lang="ru-RU"/>
        </a:p>
      </dgm:t>
    </dgm:pt>
    <dgm:pt modelId="{F6A4A461-56EF-4DA2-B469-DFB1C1FDA44D}">
      <dgm:prSet phldrT="[Текст]" custT="1"/>
      <dgm:spPr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9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Добыча полезных ископаемых</a:t>
          </a:r>
          <a:endParaRPr lang="en-US" sz="1900" b="1" dirty="0" smtClean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</a:pPr>
          <a:r>
            <a:rPr lang="ru-RU" sz="1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114,6</a:t>
          </a:r>
          <a:endParaRPr lang="ru-RU" sz="2800" b="1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27DA69-86F2-4B8A-A760-DDDFD87823E6}" type="sibTrans" cxnId="{8E27778F-0E8E-44B0-B56D-BC09C7C09322}">
      <dgm:prSet/>
      <dgm:spPr/>
      <dgm:t>
        <a:bodyPr/>
        <a:lstStyle/>
        <a:p>
          <a:endParaRPr lang="ru-RU"/>
        </a:p>
      </dgm:t>
    </dgm:pt>
    <dgm:pt modelId="{ADEF230C-711C-4078-B2C2-7C2FB1EB87A9}" type="parTrans" cxnId="{8E27778F-0E8E-44B0-B56D-BC09C7C09322}">
      <dgm:prSet/>
      <dgm:spPr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A12956B8-3A41-4F48-AF87-70EF39E507F9}" type="pres">
      <dgm:prSet presAssocID="{1DF32AE4-75B2-4FC1-BDBC-B4F55518787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A24DDF-2DEA-491B-AAF1-196F72134127}" type="pres">
      <dgm:prSet presAssocID="{B0A2B32E-6684-4BD1-AC31-3B28FDF8505E}" presName="centerShape" presStyleLbl="node0" presStyleIdx="0" presStyleCnt="1" custScaleX="196646" custScaleY="165432" custLinFactNeighborX="-1105"/>
      <dgm:spPr/>
      <dgm:t>
        <a:bodyPr/>
        <a:lstStyle/>
        <a:p>
          <a:endParaRPr lang="ru-RU"/>
        </a:p>
      </dgm:t>
    </dgm:pt>
    <dgm:pt modelId="{7A8F7B41-E7B3-497E-A2B6-7FD8356BAD8E}" type="pres">
      <dgm:prSet presAssocID="{2D22237F-3BBE-48A3-B1C2-9ACBE67D6571}" presName="parTrans" presStyleLbl="sibTrans2D1" presStyleIdx="0" presStyleCnt="4"/>
      <dgm:spPr/>
      <dgm:t>
        <a:bodyPr/>
        <a:lstStyle/>
        <a:p>
          <a:endParaRPr lang="ru-RU"/>
        </a:p>
      </dgm:t>
    </dgm:pt>
    <dgm:pt modelId="{32B5EC79-310D-4C8B-9783-9278BFF05006}" type="pres">
      <dgm:prSet presAssocID="{2D22237F-3BBE-48A3-B1C2-9ACBE67D657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C048B25C-BC64-4D3D-9A48-DCB8DAE92747}" type="pres">
      <dgm:prSet presAssocID="{A0B87808-3B1B-477B-8828-443C9961792E}" presName="node" presStyleLbl="node1" presStyleIdx="0" presStyleCnt="4" custScaleX="640950" custScaleY="58495" custRadScaleRad="103418" custRadScaleInc="-16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2145301-9623-408F-A5B3-517F477AE1C1}" type="pres">
      <dgm:prSet presAssocID="{44C7DAC9-9C05-44BC-94BD-09858AFB06AD}" presName="parTrans" presStyleLbl="sibTrans2D1" presStyleIdx="1" presStyleCnt="4" custScaleX="69091"/>
      <dgm:spPr/>
      <dgm:t>
        <a:bodyPr/>
        <a:lstStyle/>
        <a:p>
          <a:endParaRPr lang="ru-RU"/>
        </a:p>
      </dgm:t>
    </dgm:pt>
    <dgm:pt modelId="{B01E9918-830C-4EFB-B3C0-0F8AE2C51A3E}" type="pres">
      <dgm:prSet presAssocID="{44C7DAC9-9C05-44BC-94BD-09858AFB06AD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AEC9322-A8A5-4C08-BFD5-18D1250F19A8}" type="pres">
      <dgm:prSet presAssocID="{02E43A24-31D0-46A4-9200-95696B958F40}" presName="node" presStyleLbl="node1" presStyleIdx="1" presStyleCnt="4" custScaleX="180128" custScaleY="158369" custRadScaleRad="196678" custRadScaleInc="-166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4030DE7-4267-4D42-A7F7-E41C2EA61BF2}" type="pres">
      <dgm:prSet presAssocID="{C5C7EA68-1360-4BA0-A2B0-3B8D6C75BD68}" presName="parTrans" presStyleLbl="sibTrans2D1" presStyleIdx="2" presStyleCnt="4"/>
      <dgm:spPr/>
      <dgm:t>
        <a:bodyPr/>
        <a:lstStyle/>
        <a:p>
          <a:endParaRPr lang="ru-RU"/>
        </a:p>
      </dgm:t>
    </dgm:pt>
    <dgm:pt modelId="{0162057F-9F45-4698-A667-7F72A44804A1}" type="pres">
      <dgm:prSet presAssocID="{C5C7EA68-1360-4BA0-A2B0-3B8D6C75BD68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BF724F94-1098-4780-B4E9-878978BC62CF}" type="pres">
      <dgm:prSet presAssocID="{D243FDF7-140E-4F82-A3B1-59E8DBEE856A}" presName="node" presStyleLbl="node1" presStyleIdx="2" presStyleCnt="4" custScaleX="665811" custScaleY="90488" custRadScaleRad="102629" custRadScaleInc="-1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981CB18-F417-45A0-B6DD-E8CFE312992B}" type="pres">
      <dgm:prSet presAssocID="{ADEF230C-711C-4078-B2C2-7C2FB1EB87A9}" presName="parTrans" presStyleLbl="sibTrans2D1" presStyleIdx="3" presStyleCnt="4"/>
      <dgm:spPr/>
      <dgm:t>
        <a:bodyPr/>
        <a:lstStyle/>
        <a:p>
          <a:endParaRPr lang="ru-RU"/>
        </a:p>
      </dgm:t>
    </dgm:pt>
    <dgm:pt modelId="{166C0A42-C4A7-44D5-8B11-7F64E2D2CF06}" type="pres">
      <dgm:prSet presAssocID="{ADEF230C-711C-4078-B2C2-7C2FB1EB87A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5BDF461E-1626-492C-BAFC-27985B282F63}" type="pres">
      <dgm:prSet presAssocID="{F6A4A461-56EF-4DA2-B469-DFB1C1FDA44D}" presName="node" presStyleLbl="node1" presStyleIdx="3" presStyleCnt="4" custScaleX="181217" custScaleY="158369" custRadScaleRad="183748" custRadScaleInc="178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8E27778F-0E8E-44B0-B56D-BC09C7C09322}" srcId="{B0A2B32E-6684-4BD1-AC31-3B28FDF8505E}" destId="{F6A4A461-56EF-4DA2-B469-DFB1C1FDA44D}" srcOrd="3" destOrd="0" parTransId="{ADEF230C-711C-4078-B2C2-7C2FB1EB87A9}" sibTransId="{1327DA69-86F2-4B8A-A760-DDDFD87823E6}"/>
    <dgm:cxn modelId="{6B92A80C-FC50-4EC5-BB6D-23F67BBA03ED}" type="presOf" srcId="{44C7DAC9-9C05-44BC-94BD-09858AFB06AD}" destId="{F2145301-9623-408F-A5B3-517F477AE1C1}" srcOrd="0" destOrd="0" presId="urn:microsoft.com/office/officeart/2005/8/layout/radial5"/>
    <dgm:cxn modelId="{5BE2D14F-D74C-420B-8B83-25785A88457F}" type="presOf" srcId="{C5C7EA68-1360-4BA0-A2B0-3B8D6C75BD68}" destId="{34030DE7-4267-4D42-A7F7-E41C2EA61BF2}" srcOrd="0" destOrd="0" presId="urn:microsoft.com/office/officeart/2005/8/layout/radial5"/>
    <dgm:cxn modelId="{EAC16392-D041-472E-8D5E-BE8E3243E114}" srcId="{B0A2B32E-6684-4BD1-AC31-3B28FDF8505E}" destId="{D243FDF7-140E-4F82-A3B1-59E8DBEE856A}" srcOrd="2" destOrd="0" parTransId="{C5C7EA68-1360-4BA0-A2B0-3B8D6C75BD68}" sibTransId="{6D8E4C9E-4A1F-41E6-8DBF-5C3AD2EB98A0}"/>
    <dgm:cxn modelId="{D5C1182B-F53B-4AD1-A615-A3F2F55C98E3}" type="presOf" srcId="{ADEF230C-711C-4078-B2C2-7C2FB1EB87A9}" destId="{8981CB18-F417-45A0-B6DD-E8CFE312992B}" srcOrd="0" destOrd="0" presId="urn:microsoft.com/office/officeart/2005/8/layout/radial5"/>
    <dgm:cxn modelId="{0DFBCFAE-1812-49D1-9F3E-9A3F2E16741F}" type="presOf" srcId="{D243FDF7-140E-4F82-A3B1-59E8DBEE856A}" destId="{BF724F94-1098-4780-B4E9-878978BC62CF}" srcOrd="0" destOrd="0" presId="urn:microsoft.com/office/officeart/2005/8/layout/radial5"/>
    <dgm:cxn modelId="{C9700772-52DC-480C-997B-42B6DB390B23}" type="presOf" srcId="{02E43A24-31D0-46A4-9200-95696B958F40}" destId="{7AEC9322-A8A5-4C08-BFD5-18D1250F19A8}" srcOrd="0" destOrd="0" presId="urn:microsoft.com/office/officeart/2005/8/layout/radial5"/>
    <dgm:cxn modelId="{64A86C92-CD80-4081-8C2D-9ED1889A2E56}" type="presOf" srcId="{2D22237F-3BBE-48A3-B1C2-9ACBE67D6571}" destId="{7A8F7B41-E7B3-497E-A2B6-7FD8356BAD8E}" srcOrd="0" destOrd="0" presId="urn:microsoft.com/office/officeart/2005/8/layout/radial5"/>
    <dgm:cxn modelId="{50F29245-6673-48E5-A493-EA69B71BF9E1}" type="presOf" srcId="{F6A4A461-56EF-4DA2-B469-DFB1C1FDA44D}" destId="{5BDF461E-1626-492C-BAFC-27985B282F63}" srcOrd="0" destOrd="0" presId="urn:microsoft.com/office/officeart/2005/8/layout/radial5"/>
    <dgm:cxn modelId="{82CEB4FB-48EC-4C0A-AEF1-4ED034BB95B0}" type="presOf" srcId="{1DF32AE4-75B2-4FC1-BDBC-B4F55518787A}" destId="{A12956B8-3A41-4F48-AF87-70EF39E507F9}" srcOrd="0" destOrd="0" presId="urn:microsoft.com/office/officeart/2005/8/layout/radial5"/>
    <dgm:cxn modelId="{AD1FE746-44E5-4BCF-9939-0F34D5CD70AE}" type="presOf" srcId="{A0B87808-3B1B-477B-8828-443C9961792E}" destId="{C048B25C-BC64-4D3D-9A48-DCB8DAE92747}" srcOrd="0" destOrd="0" presId="urn:microsoft.com/office/officeart/2005/8/layout/radial5"/>
    <dgm:cxn modelId="{A26139E8-37F0-401A-9373-F7BDB214A72F}" type="presOf" srcId="{2D22237F-3BBE-48A3-B1C2-9ACBE67D6571}" destId="{32B5EC79-310D-4C8B-9783-9278BFF05006}" srcOrd="1" destOrd="0" presId="urn:microsoft.com/office/officeart/2005/8/layout/radial5"/>
    <dgm:cxn modelId="{A008332F-F4B2-42FD-861E-FAE30C3FF62D}" type="presOf" srcId="{B0A2B32E-6684-4BD1-AC31-3B28FDF8505E}" destId="{FBA24DDF-2DEA-491B-AAF1-196F72134127}" srcOrd="0" destOrd="0" presId="urn:microsoft.com/office/officeart/2005/8/layout/radial5"/>
    <dgm:cxn modelId="{417EC50B-C34B-455A-A68E-080C78BA56E8}" type="presOf" srcId="{ADEF230C-711C-4078-B2C2-7C2FB1EB87A9}" destId="{166C0A42-C4A7-44D5-8B11-7F64E2D2CF06}" srcOrd="1" destOrd="0" presId="urn:microsoft.com/office/officeart/2005/8/layout/radial5"/>
    <dgm:cxn modelId="{5527A216-1449-4D82-BABD-D8ACA3704FD2}" srcId="{B0A2B32E-6684-4BD1-AC31-3B28FDF8505E}" destId="{A0B87808-3B1B-477B-8828-443C9961792E}" srcOrd="0" destOrd="0" parTransId="{2D22237F-3BBE-48A3-B1C2-9ACBE67D6571}" sibTransId="{1CF6D5BF-8E41-4870-926D-9B4BB437F6EE}"/>
    <dgm:cxn modelId="{7112048F-84BD-448D-8ED3-2149C89E998B}" type="presOf" srcId="{44C7DAC9-9C05-44BC-94BD-09858AFB06AD}" destId="{B01E9918-830C-4EFB-B3C0-0F8AE2C51A3E}" srcOrd="1" destOrd="0" presId="urn:microsoft.com/office/officeart/2005/8/layout/radial5"/>
    <dgm:cxn modelId="{D447355E-9FB1-40DC-B280-A00BF5D1DF0E}" srcId="{B0A2B32E-6684-4BD1-AC31-3B28FDF8505E}" destId="{02E43A24-31D0-46A4-9200-95696B958F40}" srcOrd="1" destOrd="0" parTransId="{44C7DAC9-9C05-44BC-94BD-09858AFB06AD}" sibTransId="{48CA2944-1E20-4EB7-81A3-24F3898593BE}"/>
    <dgm:cxn modelId="{67610941-CE94-4882-96C3-CD8B7F964244}" srcId="{1DF32AE4-75B2-4FC1-BDBC-B4F55518787A}" destId="{B0A2B32E-6684-4BD1-AC31-3B28FDF8505E}" srcOrd="0" destOrd="0" parTransId="{CA8753ED-C1B0-405A-8E62-6F9583A766D7}" sibTransId="{090602E0-F43A-402E-AF1E-E5E85295740D}"/>
    <dgm:cxn modelId="{57D2775C-5DE7-4EE0-A526-E4B5E8DB7897}" type="presOf" srcId="{C5C7EA68-1360-4BA0-A2B0-3B8D6C75BD68}" destId="{0162057F-9F45-4698-A667-7F72A44804A1}" srcOrd="1" destOrd="0" presId="urn:microsoft.com/office/officeart/2005/8/layout/radial5"/>
    <dgm:cxn modelId="{5D90CEBD-3431-4115-B65C-C2C9F4D3911F}" type="presParOf" srcId="{A12956B8-3A41-4F48-AF87-70EF39E507F9}" destId="{FBA24DDF-2DEA-491B-AAF1-196F72134127}" srcOrd="0" destOrd="0" presId="urn:microsoft.com/office/officeart/2005/8/layout/radial5"/>
    <dgm:cxn modelId="{33B6D3F4-F3BC-44DD-9823-A85BA2E983EC}" type="presParOf" srcId="{A12956B8-3A41-4F48-AF87-70EF39E507F9}" destId="{7A8F7B41-E7B3-497E-A2B6-7FD8356BAD8E}" srcOrd="1" destOrd="0" presId="urn:microsoft.com/office/officeart/2005/8/layout/radial5"/>
    <dgm:cxn modelId="{DFB7896E-1587-4E6E-B7AE-08E8534D624E}" type="presParOf" srcId="{7A8F7B41-E7B3-497E-A2B6-7FD8356BAD8E}" destId="{32B5EC79-310D-4C8B-9783-9278BFF05006}" srcOrd="0" destOrd="0" presId="urn:microsoft.com/office/officeart/2005/8/layout/radial5"/>
    <dgm:cxn modelId="{120657FD-1E50-4AD1-B8FB-B8DDD64A21DC}" type="presParOf" srcId="{A12956B8-3A41-4F48-AF87-70EF39E507F9}" destId="{C048B25C-BC64-4D3D-9A48-DCB8DAE92747}" srcOrd="2" destOrd="0" presId="urn:microsoft.com/office/officeart/2005/8/layout/radial5"/>
    <dgm:cxn modelId="{A31D834C-0CA1-4153-91BD-10956A16152B}" type="presParOf" srcId="{A12956B8-3A41-4F48-AF87-70EF39E507F9}" destId="{F2145301-9623-408F-A5B3-517F477AE1C1}" srcOrd="3" destOrd="0" presId="urn:microsoft.com/office/officeart/2005/8/layout/radial5"/>
    <dgm:cxn modelId="{D482F0A4-D4FC-40CF-9DD6-950FA4C2D14C}" type="presParOf" srcId="{F2145301-9623-408F-A5B3-517F477AE1C1}" destId="{B01E9918-830C-4EFB-B3C0-0F8AE2C51A3E}" srcOrd="0" destOrd="0" presId="urn:microsoft.com/office/officeart/2005/8/layout/radial5"/>
    <dgm:cxn modelId="{AD12985E-35F7-4E60-B21F-20EDB1956AC8}" type="presParOf" srcId="{A12956B8-3A41-4F48-AF87-70EF39E507F9}" destId="{7AEC9322-A8A5-4C08-BFD5-18D1250F19A8}" srcOrd="4" destOrd="0" presId="urn:microsoft.com/office/officeart/2005/8/layout/radial5"/>
    <dgm:cxn modelId="{D5FB0833-1B7E-4526-914F-1F0D634CB455}" type="presParOf" srcId="{A12956B8-3A41-4F48-AF87-70EF39E507F9}" destId="{34030DE7-4267-4D42-A7F7-E41C2EA61BF2}" srcOrd="5" destOrd="0" presId="urn:microsoft.com/office/officeart/2005/8/layout/radial5"/>
    <dgm:cxn modelId="{1005AC82-DAC3-4DB3-AF00-BC0515D8135D}" type="presParOf" srcId="{34030DE7-4267-4D42-A7F7-E41C2EA61BF2}" destId="{0162057F-9F45-4698-A667-7F72A44804A1}" srcOrd="0" destOrd="0" presId="urn:microsoft.com/office/officeart/2005/8/layout/radial5"/>
    <dgm:cxn modelId="{EF6F8383-8168-4782-ACAA-664270F554B6}" type="presParOf" srcId="{A12956B8-3A41-4F48-AF87-70EF39E507F9}" destId="{BF724F94-1098-4780-B4E9-878978BC62CF}" srcOrd="6" destOrd="0" presId="urn:microsoft.com/office/officeart/2005/8/layout/radial5"/>
    <dgm:cxn modelId="{E7B668D6-1513-4A58-9AD6-940AB1E6FB53}" type="presParOf" srcId="{A12956B8-3A41-4F48-AF87-70EF39E507F9}" destId="{8981CB18-F417-45A0-B6DD-E8CFE312992B}" srcOrd="7" destOrd="0" presId="urn:microsoft.com/office/officeart/2005/8/layout/radial5"/>
    <dgm:cxn modelId="{F6595001-7FFF-4700-BDF2-5CD6E7703E06}" type="presParOf" srcId="{8981CB18-F417-45A0-B6DD-E8CFE312992B}" destId="{166C0A42-C4A7-44D5-8B11-7F64E2D2CF06}" srcOrd="0" destOrd="0" presId="urn:microsoft.com/office/officeart/2005/8/layout/radial5"/>
    <dgm:cxn modelId="{12F30ECC-A2E7-4F5D-B52D-58505EBA553F}" type="presParOf" srcId="{A12956B8-3A41-4F48-AF87-70EF39E507F9}" destId="{5BDF461E-1626-492C-BAFC-27985B282F6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C706B2-F6BD-472A-97FF-4CA65E8310EA}" type="doc">
      <dgm:prSet loTypeId="urn:microsoft.com/office/officeart/2005/8/layout/vList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105021-3959-4B10-BF62-7F82552AC891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Добыча полезных ископаемых</a:t>
          </a:r>
        </a:p>
        <a:p>
          <a:pPr algn="ctr"/>
          <a:r>
            <a:rPr lang="ru-RU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5243,9 млн рублей (117,3% к 2018 г.)</a:t>
          </a:r>
          <a:endParaRPr lang="ru-RU" sz="24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48DE86-A4E8-461E-98DC-5A3C3B7C55F9}" type="parTrans" cxnId="{8C6FB561-9497-4CB6-9DEC-B0C7E4F9109A}">
      <dgm:prSet/>
      <dgm:spPr/>
      <dgm:t>
        <a:bodyPr/>
        <a:lstStyle/>
        <a:p>
          <a:endParaRPr lang="ru-RU"/>
        </a:p>
      </dgm:t>
    </dgm:pt>
    <dgm:pt modelId="{DDA73819-864C-4434-9E49-F990B6F222FF}" type="sibTrans" cxnId="{8C6FB561-9497-4CB6-9DEC-B0C7E4F9109A}">
      <dgm:prSet/>
      <dgm:spPr/>
      <dgm:t>
        <a:bodyPr/>
        <a:lstStyle/>
        <a:p>
          <a:endParaRPr lang="ru-RU"/>
        </a:p>
      </dgm:t>
    </dgm:pt>
    <dgm:pt modelId="{1AB2B4FE-B4FD-40BB-A18D-98CE49E3A2EF}">
      <dgm:prSet phldrT="[Текст]"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Обрабатывающие производства</a:t>
          </a:r>
        </a:p>
        <a:p>
          <a:pPr algn="ctr"/>
          <a:r>
            <a: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478491,4 млн рублей (109,1% к 2018 г.)</a:t>
          </a:r>
          <a:endParaRPr lang="ru-RU" sz="24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64AD78-F87D-499A-8A53-40E6870352E0}" type="parTrans" cxnId="{5E451853-94E9-4F83-B913-2C3A05465BB9}">
      <dgm:prSet/>
      <dgm:spPr/>
      <dgm:t>
        <a:bodyPr/>
        <a:lstStyle/>
        <a:p>
          <a:endParaRPr lang="ru-RU"/>
        </a:p>
      </dgm:t>
    </dgm:pt>
    <dgm:pt modelId="{93A88C91-064C-4395-BDE7-296415DF5FBA}" type="sibTrans" cxnId="{5E451853-94E9-4F83-B913-2C3A05465BB9}">
      <dgm:prSet/>
      <dgm:spPr/>
      <dgm:t>
        <a:bodyPr/>
        <a:lstStyle/>
        <a:p>
          <a:endParaRPr lang="ru-RU"/>
        </a:p>
      </dgm:t>
    </dgm:pt>
    <dgm:pt modelId="{5076716B-0A32-4A0D-A160-E847BC40F246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электроэнергией, газом и паром; кондиционирование воздуха</a:t>
          </a:r>
        </a:p>
        <a:p>
          <a:pPr algn="ctr"/>
          <a:r>
            <a: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38005,3 млн рублей (96,3% к 2018 г.)</a:t>
          </a:r>
          <a:endParaRPr lang="ru-RU" sz="2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B7A012-0B69-4C00-A63D-0EB27FA73C66}" type="parTrans" cxnId="{A29C9868-804D-428E-89C5-4D511A10F684}">
      <dgm:prSet/>
      <dgm:spPr/>
      <dgm:t>
        <a:bodyPr/>
        <a:lstStyle/>
        <a:p>
          <a:endParaRPr lang="ru-RU"/>
        </a:p>
      </dgm:t>
    </dgm:pt>
    <dgm:pt modelId="{F8271931-D1EE-4DC2-977A-A7D550E5BCDC}" type="sibTrans" cxnId="{A29C9868-804D-428E-89C5-4D511A10F684}">
      <dgm:prSet/>
      <dgm:spPr/>
      <dgm:t>
        <a:bodyPr/>
        <a:lstStyle/>
        <a:p>
          <a:endParaRPr lang="ru-RU"/>
        </a:p>
      </dgm:t>
    </dgm:pt>
    <dgm:pt modelId="{E179E1C1-7EA6-4439-AFF0-3A6ADDA5D97B}">
      <dgm:prSet custT="1"/>
      <dgm:spPr>
        <a:solidFill>
          <a:srgbClr val="CC99FF"/>
        </a:solidFill>
      </dgm:spPr>
      <dgm:t>
        <a:bodyPr/>
        <a:lstStyle/>
        <a:p>
          <a:pPr algn="ctr"/>
          <a:r>
            <a:rPr lang="ru-RU" sz="22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Водоснабжение; водоотведение, организация сбора и утилизации отходов, деятельность по ликвидации загрязнений</a:t>
          </a:r>
        </a:p>
        <a:p>
          <a:pPr algn="ctr"/>
          <a:r>
            <a: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11403,2 млн рублей (104,9% к 2018 г.)</a:t>
          </a:r>
          <a:endParaRPr lang="ru-RU" sz="2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05A3F-2BA2-4AE3-947D-C71F74B9E2EF}" type="parTrans" cxnId="{72740E87-72F3-4D9A-9C3E-DD882B184C33}">
      <dgm:prSet/>
      <dgm:spPr/>
      <dgm:t>
        <a:bodyPr/>
        <a:lstStyle/>
        <a:p>
          <a:endParaRPr lang="ru-RU"/>
        </a:p>
      </dgm:t>
    </dgm:pt>
    <dgm:pt modelId="{332D2FF9-1D89-42CB-97BD-C447AE8155C2}" type="sibTrans" cxnId="{72740E87-72F3-4D9A-9C3E-DD882B184C33}">
      <dgm:prSet/>
      <dgm:spPr/>
      <dgm:t>
        <a:bodyPr/>
        <a:lstStyle/>
        <a:p>
          <a:endParaRPr lang="ru-RU"/>
        </a:p>
      </dgm:t>
    </dgm:pt>
    <dgm:pt modelId="{658DF206-C9E1-4977-8746-BDCF5414CB7F}" type="pres">
      <dgm:prSet presAssocID="{ACC706B2-F6BD-472A-97FF-4CA65E8310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841D88-8354-4C48-93CE-A738F78679A9}" type="pres">
      <dgm:prSet presAssocID="{BF105021-3959-4B10-BF62-7F82552AC891}" presName="comp" presStyleCnt="0"/>
      <dgm:spPr/>
    </dgm:pt>
    <dgm:pt modelId="{F071F004-86C8-4636-A3A8-6434A07D3AAD}" type="pres">
      <dgm:prSet presAssocID="{BF105021-3959-4B10-BF62-7F82552AC891}" presName="box" presStyleLbl="node1" presStyleIdx="0" presStyleCnt="4" custLinFactNeighborX="-439" custLinFactNeighborY="736"/>
      <dgm:spPr/>
      <dgm:t>
        <a:bodyPr/>
        <a:lstStyle/>
        <a:p>
          <a:endParaRPr lang="ru-RU"/>
        </a:p>
      </dgm:t>
    </dgm:pt>
    <dgm:pt modelId="{F3E29F40-49E4-43A1-9F97-BAB837A9D6BC}" type="pres">
      <dgm:prSet presAssocID="{BF105021-3959-4B10-BF62-7F82552AC891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ru-RU"/>
        </a:p>
      </dgm:t>
    </dgm:pt>
    <dgm:pt modelId="{DC7FB79E-ED8E-4AC0-82C5-5EC22F7A0D83}" type="pres">
      <dgm:prSet presAssocID="{BF105021-3959-4B10-BF62-7F82552AC89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4346A-F9C9-445E-8969-EC9F0844B757}" type="pres">
      <dgm:prSet presAssocID="{DDA73819-864C-4434-9E49-F990B6F222FF}" presName="spacer" presStyleCnt="0"/>
      <dgm:spPr/>
    </dgm:pt>
    <dgm:pt modelId="{DE254DA0-1F47-401C-87F5-D01F9A2EED7B}" type="pres">
      <dgm:prSet presAssocID="{1AB2B4FE-B4FD-40BB-A18D-98CE49E3A2EF}" presName="comp" presStyleCnt="0"/>
      <dgm:spPr/>
    </dgm:pt>
    <dgm:pt modelId="{B3678F9F-2394-4C1D-9514-8B898DFA6FFC}" type="pres">
      <dgm:prSet presAssocID="{1AB2B4FE-B4FD-40BB-A18D-98CE49E3A2EF}" presName="box" presStyleLbl="node1" presStyleIdx="1" presStyleCnt="4"/>
      <dgm:spPr/>
      <dgm:t>
        <a:bodyPr/>
        <a:lstStyle/>
        <a:p>
          <a:endParaRPr lang="ru-RU"/>
        </a:p>
      </dgm:t>
    </dgm:pt>
    <dgm:pt modelId="{1E57573A-7C39-4657-9B3D-3A75BCDD2658}" type="pres">
      <dgm:prSet presAssocID="{1AB2B4FE-B4FD-40BB-A18D-98CE49E3A2EF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5328E9-C4D6-418E-8402-0C7E288C0F02}" type="pres">
      <dgm:prSet presAssocID="{1AB2B4FE-B4FD-40BB-A18D-98CE49E3A2E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78A90-A8D5-4CEB-AD87-30F776F23562}" type="pres">
      <dgm:prSet presAssocID="{93A88C91-064C-4395-BDE7-296415DF5FBA}" presName="spacer" presStyleCnt="0"/>
      <dgm:spPr/>
    </dgm:pt>
    <dgm:pt modelId="{E659480D-E8EB-4407-97E2-F1C6ECA20D36}" type="pres">
      <dgm:prSet presAssocID="{5076716B-0A32-4A0D-A160-E847BC40F246}" presName="comp" presStyleCnt="0"/>
      <dgm:spPr/>
    </dgm:pt>
    <dgm:pt modelId="{BED866D3-9B42-46B3-A93C-7C250B372C51}" type="pres">
      <dgm:prSet presAssocID="{5076716B-0A32-4A0D-A160-E847BC40F246}" presName="box" presStyleLbl="node1" presStyleIdx="2" presStyleCnt="4"/>
      <dgm:spPr/>
      <dgm:t>
        <a:bodyPr/>
        <a:lstStyle/>
        <a:p>
          <a:endParaRPr lang="ru-RU"/>
        </a:p>
      </dgm:t>
    </dgm:pt>
    <dgm:pt modelId="{40BDEA71-59CF-41E4-8057-BB1454A7A6D7}" type="pres">
      <dgm:prSet presAssocID="{5076716B-0A32-4A0D-A160-E847BC40F246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0AC492-7F34-48FC-91CC-883D4B3C5853}" type="pres">
      <dgm:prSet presAssocID="{5076716B-0A32-4A0D-A160-E847BC40F24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FB209-B37C-4392-BE46-B52EF7C3A393}" type="pres">
      <dgm:prSet presAssocID="{F8271931-D1EE-4DC2-977A-A7D550E5BCDC}" presName="spacer" presStyleCnt="0"/>
      <dgm:spPr/>
    </dgm:pt>
    <dgm:pt modelId="{98990522-4D0A-4A68-B23A-6BABF0DEFF47}" type="pres">
      <dgm:prSet presAssocID="{E179E1C1-7EA6-4439-AFF0-3A6ADDA5D97B}" presName="comp" presStyleCnt="0"/>
      <dgm:spPr/>
    </dgm:pt>
    <dgm:pt modelId="{20B3D5DD-37E5-44DD-AD88-F6E22AC76104}" type="pres">
      <dgm:prSet presAssocID="{E179E1C1-7EA6-4439-AFF0-3A6ADDA5D97B}" presName="box" presStyleLbl="node1" presStyleIdx="3" presStyleCnt="4" custLinFactNeighborX="1318" custLinFactNeighborY="4970"/>
      <dgm:spPr/>
      <dgm:t>
        <a:bodyPr/>
        <a:lstStyle/>
        <a:p>
          <a:endParaRPr lang="ru-RU"/>
        </a:p>
      </dgm:t>
    </dgm:pt>
    <dgm:pt modelId="{BEFBC31D-E1E1-4150-9B05-AB26E6AA79F4}" type="pres">
      <dgm:prSet presAssocID="{E179E1C1-7EA6-4439-AFF0-3A6ADDA5D97B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E57D3B8-ABD4-4379-BB31-03CB55A0D8D1}" type="pres">
      <dgm:prSet presAssocID="{E179E1C1-7EA6-4439-AFF0-3A6ADDA5D97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51853-94E9-4F83-B913-2C3A05465BB9}" srcId="{ACC706B2-F6BD-472A-97FF-4CA65E8310EA}" destId="{1AB2B4FE-B4FD-40BB-A18D-98CE49E3A2EF}" srcOrd="1" destOrd="0" parTransId="{5A64AD78-F87D-499A-8A53-40E6870352E0}" sibTransId="{93A88C91-064C-4395-BDE7-296415DF5FBA}"/>
    <dgm:cxn modelId="{8C6FB561-9497-4CB6-9DEC-B0C7E4F9109A}" srcId="{ACC706B2-F6BD-472A-97FF-4CA65E8310EA}" destId="{BF105021-3959-4B10-BF62-7F82552AC891}" srcOrd="0" destOrd="0" parTransId="{4148DE86-A4E8-461E-98DC-5A3C3B7C55F9}" sibTransId="{DDA73819-864C-4434-9E49-F990B6F222FF}"/>
    <dgm:cxn modelId="{9E871C5E-4604-4218-B3B4-272C4D33D385}" type="presOf" srcId="{1AB2B4FE-B4FD-40BB-A18D-98CE49E3A2EF}" destId="{B3678F9F-2394-4C1D-9514-8B898DFA6FFC}" srcOrd="0" destOrd="0" presId="urn:microsoft.com/office/officeart/2005/8/layout/vList4"/>
    <dgm:cxn modelId="{9B100A4E-0FC3-49C1-A1AB-1FB36657EFD9}" type="presOf" srcId="{5076716B-0A32-4A0D-A160-E847BC40F246}" destId="{D80AC492-7F34-48FC-91CC-883D4B3C5853}" srcOrd="1" destOrd="0" presId="urn:microsoft.com/office/officeart/2005/8/layout/vList4"/>
    <dgm:cxn modelId="{A29C9868-804D-428E-89C5-4D511A10F684}" srcId="{ACC706B2-F6BD-472A-97FF-4CA65E8310EA}" destId="{5076716B-0A32-4A0D-A160-E847BC40F246}" srcOrd="2" destOrd="0" parTransId="{87B7A012-0B69-4C00-A63D-0EB27FA73C66}" sibTransId="{F8271931-D1EE-4DC2-977A-A7D550E5BCDC}"/>
    <dgm:cxn modelId="{054E2962-6180-4DE9-97B2-A34E48CA8F77}" type="presOf" srcId="{ACC706B2-F6BD-472A-97FF-4CA65E8310EA}" destId="{658DF206-C9E1-4977-8746-BDCF5414CB7F}" srcOrd="0" destOrd="0" presId="urn:microsoft.com/office/officeart/2005/8/layout/vList4"/>
    <dgm:cxn modelId="{F761FA00-7357-4D63-B727-3C0C124F71D8}" type="presOf" srcId="{1AB2B4FE-B4FD-40BB-A18D-98CE49E3A2EF}" destId="{835328E9-C4D6-418E-8402-0C7E288C0F02}" srcOrd="1" destOrd="0" presId="urn:microsoft.com/office/officeart/2005/8/layout/vList4"/>
    <dgm:cxn modelId="{72740E87-72F3-4D9A-9C3E-DD882B184C33}" srcId="{ACC706B2-F6BD-472A-97FF-4CA65E8310EA}" destId="{E179E1C1-7EA6-4439-AFF0-3A6ADDA5D97B}" srcOrd="3" destOrd="0" parTransId="{E5E05A3F-2BA2-4AE3-947D-C71F74B9E2EF}" sibTransId="{332D2FF9-1D89-42CB-97BD-C447AE8155C2}"/>
    <dgm:cxn modelId="{36180442-45B0-4C95-86D0-98D1A473B76B}" type="presOf" srcId="{E179E1C1-7EA6-4439-AFF0-3A6ADDA5D97B}" destId="{20B3D5DD-37E5-44DD-AD88-F6E22AC76104}" srcOrd="0" destOrd="0" presId="urn:microsoft.com/office/officeart/2005/8/layout/vList4"/>
    <dgm:cxn modelId="{E3F4E09C-4921-40F1-ADAD-C4CDF920FFF1}" type="presOf" srcId="{5076716B-0A32-4A0D-A160-E847BC40F246}" destId="{BED866D3-9B42-46B3-A93C-7C250B372C51}" srcOrd="0" destOrd="0" presId="urn:microsoft.com/office/officeart/2005/8/layout/vList4"/>
    <dgm:cxn modelId="{484C4232-647C-40A8-A2BC-54A1D98B1A9B}" type="presOf" srcId="{E179E1C1-7EA6-4439-AFF0-3A6ADDA5D97B}" destId="{CE57D3B8-ABD4-4379-BB31-03CB55A0D8D1}" srcOrd="1" destOrd="0" presId="urn:microsoft.com/office/officeart/2005/8/layout/vList4"/>
    <dgm:cxn modelId="{67467827-82BE-4D0A-B5B9-182114769727}" type="presOf" srcId="{BF105021-3959-4B10-BF62-7F82552AC891}" destId="{F071F004-86C8-4636-A3A8-6434A07D3AAD}" srcOrd="0" destOrd="0" presId="urn:microsoft.com/office/officeart/2005/8/layout/vList4"/>
    <dgm:cxn modelId="{492F4AC6-40D3-4288-AD6A-9DBD50D4A16E}" type="presOf" srcId="{BF105021-3959-4B10-BF62-7F82552AC891}" destId="{DC7FB79E-ED8E-4AC0-82C5-5EC22F7A0D83}" srcOrd="1" destOrd="0" presId="urn:microsoft.com/office/officeart/2005/8/layout/vList4"/>
    <dgm:cxn modelId="{C7FB0929-62E2-4FDF-9314-18280BACF5D1}" type="presParOf" srcId="{658DF206-C9E1-4977-8746-BDCF5414CB7F}" destId="{1F841D88-8354-4C48-93CE-A738F78679A9}" srcOrd="0" destOrd="0" presId="urn:microsoft.com/office/officeart/2005/8/layout/vList4"/>
    <dgm:cxn modelId="{449FF232-F1DB-4864-9F4F-0041B3B81A25}" type="presParOf" srcId="{1F841D88-8354-4C48-93CE-A738F78679A9}" destId="{F071F004-86C8-4636-A3A8-6434A07D3AAD}" srcOrd="0" destOrd="0" presId="urn:microsoft.com/office/officeart/2005/8/layout/vList4"/>
    <dgm:cxn modelId="{B127A5C3-4D08-4E98-8CC2-517DAA8CA49B}" type="presParOf" srcId="{1F841D88-8354-4C48-93CE-A738F78679A9}" destId="{F3E29F40-49E4-43A1-9F97-BAB837A9D6BC}" srcOrd="1" destOrd="0" presId="urn:microsoft.com/office/officeart/2005/8/layout/vList4"/>
    <dgm:cxn modelId="{72803F6E-3BA2-43C7-B3E3-7411F2DD06FE}" type="presParOf" srcId="{1F841D88-8354-4C48-93CE-A738F78679A9}" destId="{DC7FB79E-ED8E-4AC0-82C5-5EC22F7A0D83}" srcOrd="2" destOrd="0" presId="urn:microsoft.com/office/officeart/2005/8/layout/vList4"/>
    <dgm:cxn modelId="{314B657B-1F0F-49AD-BDB5-6ED860A1CA40}" type="presParOf" srcId="{658DF206-C9E1-4977-8746-BDCF5414CB7F}" destId="{5C94346A-F9C9-445E-8969-EC9F0844B757}" srcOrd="1" destOrd="0" presId="urn:microsoft.com/office/officeart/2005/8/layout/vList4"/>
    <dgm:cxn modelId="{12718484-A772-452C-9370-E00EE62EA75B}" type="presParOf" srcId="{658DF206-C9E1-4977-8746-BDCF5414CB7F}" destId="{DE254DA0-1F47-401C-87F5-D01F9A2EED7B}" srcOrd="2" destOrd="0" presId="urn:microsoft.com/office/officeart/2005/8/layout/vList4"/>
    <dgm:cxn modelId="{A3802B39-E768-40D8-92D8-9C2AE7AD4670}" type="presParOf" srcId="{DE254DA0-1F47-401C-87F5-D01F9A2EED7B}" destId="{B3678F9F-2394-4C1D-9514-8B898DFA6FFC}" srcOrd="0" destOrd="0" presId="urn:microsoft.com/office/officeart/2005/8/layout/vList4"/>
    <dgm:cxn modelId="{83C6340D-EECA-4092-B505-E3E9E4500E60}" type="presParOf" srcId="{DE254DA0-1F47-401C-87F5-D01F9A2EED7B}" destId="{1E57573A-7C39-4657-9B3D-3A75BCDD2658}" srcOrd="1" destOrd="0" presId="urn:microsoft.com/office/officeart/2005/8/layout/vList4"/>
    <dgm:cxn modelId="{0FCC33F8-3F23-4E3A-B1E1-507027CA9933}" type="presParOf" srcId="{DE254DA0-1F47-401C-87F5-D01F9A2EED7B}" destId="{835328E9-C4D6-418E-8402-0C7E288C0F02}" srcOrd="2" destOrd="0" presId="urn:microsoft.com/office/officeart/2005/8/layout/vList4"/>
    <dgm:cxn modelId="{CF6D697C-926E-422E-AF78-66D9B0330DEA}" type="presParOf" srcId="{658DF206-C9E1-4977-8746-BDCF5414CB7F}" destId="{DF478A90-A8D5-4CEB-AD87-30F776F23562}" srcOrd="3" destOrd="0" presId="urn:microsoft.com/office/officeart/2005/8/layout/vList4"/>
    <dgm:cxn modelId="{703C8ECA-F1EF-46A2-916B-58E6599C4410}" type="presParOf" srcId="{658DF206-C9E1-4977-8746-BDCF5414CB7F}" destId="{E659480D-E8EB-4407-97E2-F1C6ECA20D36}" srcOrd="4" destOrd="0" presId="urn:microsoft.com/office/officeart/2005/8/layout/vList4"/>
    <dgm:cxn modelId="{CC1C7778-AE4A-49FC-BF70-BFBC1D946808}" type="presParOf" srcId="{E659480D-E8EB-4407-97E2-F1C6ECA20D36}" destId="{BED866D3-9B42-46B3-A93C-7C250B372C51}" srcOrd="0" destOrd="0" presId="urn:microsoft.com/office/officeart/2005/8/layout/vList4"/>
    <dgm:cxn modelId="{7A5CD75F-9F9A-40C5-93FF-EF903258E08E}" type="presParOf" srcId="{E659480D-E8EB-4407-97E2-F1C6ECA20D36}" destId="{40BDEA71-59CF-41E4-8057-BB1454A7A6D7}" srcOrd="1" destOrd="0" presId="urn:microsoft.com/office/officeart/2005/8/layout/vList4"/>
    <dgm:cxn modelId="{B2356018-50D2-4DD7-95C3-336FC953CC4A}" type="presParOf" srcId="{E659480D-E8EB-4407-97E2-F1C6ECA20D36}" destId="{D80AC492-7F34-48FC-91CC-883D4B3C5853}" srcOrd="2" destOrd="0" presId="urn:microsoft.com/office/officeart/2005/8/layout/vList4"/>
    <dgm:cxn modelId="{EDFE3297-D34B-4952-A8DD-21D4FFCBEA00}" type="presParOf" srcId="{658DF206-C9E1-4977-8746-BDCF5414CB7F}" destId="{A04FB209-B37C-4392-BE46-B52EF7C3A393}" srcOrd="5" destOrd="0" presId="urn:microsoft.com/office/officeart/2005/8/layout/vList4"/>
    <dgm:cxn modelId="{9938A687-AA2D-4366-B94D-670A69FCF7B5}" type="presParOf" srcId="{658DF206-C9E1-4977-8746-BDCF5414CB7F}" destId="{98990522-4D0A-4A68-B23A-6BABF0DEFF47}" srcOrd="6" destOrd="0" presId="urn:microsoft.com/office/officeart/2005/8/layout/vList4"/>
    <dgm:cxn modelId="{592A4796-3A2C-4F35-A0AA-7817F3EF6CE5}" type="presParOf" srcId="{98990522-4D0A-4A68-B23A-6BABF0DEFF47}" destId="{20B3D5DD-37E5-44DD-AD88-F6E22AC76104}" srcOrd="0" destOrd="0" presId="urn:microsoft.com/office/officeart/2005/8/layout/vList4"/>
    <dgm:cxn modelId="{4DB2AA11-9969-446F-925B-31520C4C7333}" type="presParOf" srcId="{98990522-4D0A-4A68-B23A-6BABF0DEFF47}" destId="{BEFBC31D-E1E1-4150-9B05-AB26E6AA79F4}" srcOrd="1" destOrd="0" presId="urn:microsoft.com/office/officeart/2005/8/layout/vList4"/>
    <dgm:cxn modelId="{66C9D8C1-A861-4C85-B5BE-7E90D195A17A}" type="presParOf" srcId="{98990522-4D0A-4A68-B23A-6BABF0DEFF47}" destId="{CE57D3B8-ABD4-4379-BB31-03CB55A0D8D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BA55B7-3BA8-4A2A-9F7F-AA2C8B78DDB1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83DEBE6-0BF6-41DA-8DFD-36078EA698FF}">
      <dgm:prSet custT="1"/>
      <dgm:spPr/>
      <dgm:t>
        <a:bodyPr/>
        <a:lstStyle/>
        <a:p>
          <a:r>
            <a:rPr lang="ru-RU" sz="2400" b="1" smtClean="0">
              <a:latin typeface="Arial" pitchFamily="34" charset="0"/>
              <a:ea typeface="Times New Roman" pitchFamily="18" charset="0"/>
              <a:cs typeface="Times New Roman" pitchFamily="18" charset="0"/>
            </a:rPr>
            <a:t>   в январе - ноябре 2018г.</a:t>
          </a:r>
          <a:endParaRPr lang="ru-RU" sz="2400" b="1" dirty="0">
            <a:latin typeface="Arial" panose="020B0604020202020204" pitchFamily="34" charset="0"/>
            <a:ea typeface="Times New Roman" pitchFamily="18" charset="0"/>
            <a:cs typeface="Arial" panose="020B0604020202020204" pitchFamily="34" charset="0"/>
          </a:endParaRPr>
        </a:p>
      </dgm:t>
    </dgm:pt>
    <dgm:pt modelId="{34107482-E592-4DF0-A474-F6CFC170B49D}" type="parTrans" cxnId="{F62E2AF6-9C37-4263-8B7D-E4ECD4E6062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C6A16E-F1E7-471F-AFC9-E700F6BAEC72}" type="sibTrans" cxnId="{F62E2AF6-9C37-4263-8B7D-E4ECD4E6062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1A360-76EF-4EA7-850F-ED17F25EA19B}">
      <dgm:prSet phldrT="[Текст]" custT="1"/>
      <dgm:spPr/>
      <dgm:t>
        <a:bodyPr/>
        <a:lstStyle/>
        <a:p>
          <a:r>
            <a:rPr lang="ru-RU" sz="2400" b="1" smtClean="0">
              <a:latin typeface="Arial" pitchFamily="34" charset="0"/>
              <a:ea typeface="Times New Roman" pitchFamily="18" charset="0"/>
              <a:cs typeface="Times New Roman" pitchFamily="18" charset="0"/>
            </a:rPr>
            <a:t>   в январе - ноябре 2019г.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C9CB42-CBCC-462C-A744-CCFA54476989}" type="parTrans" cxnId="{2CDC872B-7AC2-4456-9978-FBF858817D6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661479-96A6-4987-AC1B-0D5BC3028AC7}" type="sibTrans" cxnId="{2CDC872B-7AC2-4456-9978-FBF858817D6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794F9A-45B8-41CA-BBE4-3590FB933E24}" type="pres">
      <dgm:prSet presAssocID="{58BA55B7-3BA8-4A2A-9F7F-AA2C8B78DDB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F2B4F29-53FF-4BF2-81CD-B39DE9AA90CF}" type="pres">
      <dgm:prSet presAssocID="{58BA55B7-3BA8-4A2A-9F7F-AA2C8B78DDB1}" presName="Name1" presStyleCnt="0"/>
      <dgm:spPr/>
      <dgm:t>
        <a:bodyPr/>
        <a:lstStyle/>
        <a:p>
          <a:endParaRPr lang="ru-RU"/>
        </a:p>
      </dgm:t>
    </dgm:pt>
    <dgm:pt modelId="{E7DB7A14-C7D9-4B59-96D1-42436F093E6C}" type="pres">
      <dgm:prSet presAssocID="{58BA55B7-3BA8-4A2A-9F7F-AA2C8B78DDB1}" presName="cycle" presStyleCnt="0"/>
      <dgm:spPr/>
      <dgm:t>
        <a:bodyPr/>
        <a:lstStyle/>
        <a:p>
          <a:endParaRPr lang="ru-RU"/>
        </a:p>
      </dgm:t>
    </dgm:pt>
    <dgm:pt modelId="{5B15141F-AEBE-4CBF-9E7E-095615B35F51}" type="pres">
      <dgm:prSet presAssocID="{58BA55B7-3BA8-4A2A-9F7F-AA2C8B78DDB1}" presName="srcNode" presStyleLbl="node1" presStyleIdx="0" presStyleCnt="2"/>
      <dgm:spPr/>
      <dgm:t>
        <a:bodyPr/>
        <a:lstStyle/>
        <a:p>
          <a:endParaRPr lang="ru-RU"/>
        </a:p>
      </dgm:t>
    </dgm:pt>
    <dgm:pt modelId="{F7FDEEB9-2B95-4D93-9249-92C225170AE5}" type="pres">
      <dgm:prSet presAssocID="{58BA55B7-3BA8-4A2A-9F7F-AA2C8B78DDB1}" presName="conn" presStyleLbl="parChTrans1D2" presStyleIdx="0" presStyleCnt="1" custLinFactNeighborX="6040" custLinFactNeighborY="279"/>
      <dgm:spPr/>
      <dgm:t>
        <a:bodyPr/>
        <a:lstStyle/>
        <a:p>
          <a:endParaRPr lang="ru-RU"/>
        </a:p>
      </dgm:t>
    </dgm:pt>
    <dgm:pt modelId="{DC39B1A0-BACD-417C-8D8D-68BEB6BB228F}" type="pres">
      <dgm:prSet presAssocID="{58BA55B7-3BA8-4A2A-9F7F-AA2C8B78DDB1}" presName="extraNode" presStyleLbl="node1" presStyleIdx="0" presStyleCnt="2"/>
      <dgm:spPr/>
      <dgm:t>
        <a:bodyPr/>
        <a:lstStyle/>
        <a:p>
          <a:endParaRPr lang="ru-RU"/>
        </a:p>
      </dgm:t>
    </dgm:pt>
    <dgm:pt modelId="{63BED118-1275-4515-81CE-E4C256DDE0E9}" type="pres">
      <dgm:prSet presAssocID="{58BA55B7-3BA8-4A2A-9F7F-AA2C8B78DDB1}" presName="dstNode" presStyleLbl="node1" presStyleIdx="0" presStyleCnt="2"/>
      <dgm:spPr/>
      <dgm:t>
        <a:bodyPr/>
        <a:lstStyle/>
        <a:p>
          <a:endParaRPr lang="ru-RU"/>
        </a:p>
      </dgm:t>
    </dgm:pt>
    <dgm:pt modelId="{F2FA2DC1-4EAD-45AB-9629-13DB3B889A64}" type="pres">
      <dgm:prSet presAssocID="{483DEBE6-0BF6-41DA-8DFD-36078EA698FF}" presName="text_1" presStyleLbl="node1" presStyleIdx="0" presStyleCnt="2" custLinFactNeighborX="90" custLinFactNeighborY="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CF271-0CC8-4F9E-9409-8BACDB973EB9}" type="pres">
      <dgm:prSet presAssocID="{483DEBE6-0BF6-41DA-8DFD-36078EA698FF}" presName="accent_1" presStyleCnt="0"/>
      <dgm:spPr/>
      <dgm:t>
        <a:bodyPr/>
        <a:lstStyle/>
        <a:p>
          <a:endParaRPr lang="ru-RU"/>
        </a:p>
      </dgm:t>
    </dgm:pt>
    <dgm:pt modelId="{C589A5E9-33E4-4016-926B-A404A6A79FB5}" type="pres">
      <dgm:prSet presAssocID="{483DEBE6-0BF6-41DA-8DFD-36078EA698FF}" presName="accentRepeatNode" presStyleLbl="solidFgAcc1" presStyleIdx="0" presStyleCnt="2" custLinFactNeighborX="2733" custLinFactNeighborY="-667"/>
      <dgm:spPr/>
      <dgm:t>
        <a:bodyPr/>
        <a:lstStyle/>
        <a:p>
          <a:endParaRPr lang="ru-RU"/>
        </a:p>
      </dgm:t>
    </dgm:pt>
    <dgm:pt modelId="{3FFCF9A4-8594-46FC-9DD7-D076116AA527}" type="pres">
      <dgm:prSet presAssocID="{F111A360-76EF-4EA7-850F-ED17F25EA19B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AA31F-3E7B-4231-B984-84FB6B1CB84E}" type="pres">
      <dgm:prSet presAssocID="{F111A360-76EF-4EA7-850F-ED17F25EA19B}" presName="accent_2" presStyleCnt="0"/>
      <dgm:spPr/>
      <dgm:t>
        <a:bodyPr/>
        <a:lstStyle/>
        <a:p>
          <a:endParaRPr lang="ru-RU"/>
        </a:p>
      </dgm:t>
    </dgm:pt>
    <dgm:pt modelId="{6295E260-8D35-40D7-8FE0-E8C5E226ED3D}" type="pres">
      <dgm:prSet presAssocID="{F111A360-76EF-4EA7-850F-ED17F25EA19B}" presName="accentRepeatNode" presStyleLbl="solidFgAcc1" presStyleIdx="1" presStyleCnt="2" custLinFactNeighborX="-5520" custLinFactNeighborY="9452"/>
      <dgm:spPr/>
      <dgm:t>
        <a:bodyPr/>
        <a:lstStyle/>
        <a:p>
          <a:endParaRPr lang="ru-RU"/>
        </a:p>
      </dgm:t>
    </dgm:pt>
  </dgm:ptLst>
  <dgm:cxnLst>
    <dgm:cxn modelId="{2CDC872B-7AC2-4456-9978-FBF858817D6E}" srcId="{58BA55B7-3BA8-4A2A-9F7F-AA2C8B78DDB1}" destId="{F111A360-76EF-4EA7-850F-ED17F25EA19B}" srcOrd="1" destOrd="0" parTransId="{BCC9CB42-CBCC-462C-A744-CCFA54476989}" sibTransId="{0B661479-96A6-4987-AC1B-0D5BC3028AC7}"/>
    <dgm:cxn modelId="{A9B2DE3C-3F2E-45CB-9F1A-793128EFF946}" type="presOf" srcId="{84C6A16E-F1E7-471F-AFC9-E700F6BAEC72}" destId="{F7FDEEB9-2B95-4D93-9249-92C225170AE5}" srcOrd="0" destOrd="0" presId="urn:microsoft.com/office/officeart/2008/layout/VerticalCurvedList"/>
    <dgm:cxn modelId="{FE940222-D7DE-43B3-BF7D-C4C98109DF69}" type="presOf" srcId="{58BA55B7-3BA8-4A2A-9F7F-AA2C8B78DDB1}" destId="{0F794F9A-45B8-41CA-BBE4-3590FB933E24}" srcOrd="0" destOrd="0" presId="urn:microsoft.com/office/officeart/2008/layout/VerticalCurvedList"/>
    <dgm:cxn modelId="{F62E2AF6-9C37-4263-8B7D-E4ECD4E60626}" srcId="{58BA55B7-3BA8-4A2A-9F7F-AA2C8B78DDB1}" destId="{483DEBE6-0BF6-41DA-8DFD-36078EA698FF}" srcOrd="0" destOrd="0" parTransId="{34107482-E592-4DF0-A474-F6CFC170B49D}" sibTransId="{84C6A16E-F1E7-471F-AFC9-E700F6BAEC72}"/>
    <dgm:cxn modelId="{ADD65872-1A91-4ED2-8F48-BF356551CD45}" type="presOf" srcId="{F111A360-76EF-4EA7-850F-ED17F25EA19B}" destId="{3FFCF9A4-8594-46FC-9DD7-D076116AA527}" srcOrd="0" destOrd="0" presId="urn:microsoft.com/office/officeart/2008/layout/VerticalCurvedList"/>
    <dgm:cxn modelId="{BBF00EC5-B4B4-4AB4-9A72-4201E752A5EA}" type="presOf" srcId="{483DEBE6-0BF6-41DA-8DFD-36078EA698FF}" destId="{F2FA2DC1-4EAD-45AB-9629-13DB3B889A64}" srcOrd="0" destOrd="0" presId="urn:microsoft.com/office/officeart/2008/layout/VerticalCurvedList"/>
    <dgm:cxn modelId="{04A7CCD5-B03A-4E28-A369-9CE65B1AAE85}" type="presParOf" srcId="{0F794F9A-45B8-41CA-BBE4-3590FB933E24}" destId="{5F2B4F29-53FF-4BF2-81CD-B39DE9AA90CF}" srcOrd="0" destOrd="0" presId="urn:microsoft.com/office/officeart/2008/layout/VerticalCurvedList"/>
    <dgm:cxn modelId="{4AD0E4D2-8F9C-491E-9593-4D9EABCE86AA}" type="presParOf" srcId="{5F2B4F29-53FF-4BF2-81CD-B39DE9AA90CF}" destId="{E7DB7A14-C7D9-4B59-96D1-42436F093E6C}" srcOrd="0" destOrd="0" presId="urn:microsoft.com/office/officeart/2008/layout/VerticalCurvedList"/>
    <dgm:cxn modelId="{B9287CAD-68A2-44E1-9D1D-2D2812BE3A44}" type="presParOf" srcId="{E7DB7A14-C7D9-4B59-96D1-42436F093E6C}" destId="{5B15141F-AEBE-4CBF-9E7E-095615B35F51}" srcOrd="0" destOrd="0" presId="urn:microsoft.com/office/officeart/2008/layout/VerticalCurvedList"/>
    <dgm:cxn modelId="{EBBFA18F-AA6F-40B4-BD63-EF16E171745E}" type="presParOf" srcId="{E7DB7A14-C7D9-4B59-96D1-42436F093E6C}" destId="{F7FDEEB9-2B95-4D93-9249-92C225170AE5}" srcOrd="1" destOrd="0" presId="urn:microsoft.com/office/officeart/2008/layout/VerticalCurvedList"/>
    <dgm:cxn modelId="{1285F7ED-4853-4D40-81A5-E23A0C455FF9}" type="presParOf" srcId="{E7DB7A14-C7D9-4B59-96D1-42436F093E6C}" destId="{DC39B1A0-BACD-417C-8D8D-68BEB6BB228F}" srcOrd="2" destOrd="0" presId="urn:microsoft.com/office/officeart/2008/layout/VerticalCurvedList"/>
    <dgm:cxn modelId="{F462F56D-A24E-42F1-8761-E898C2A48F9C}" type="presParOf" srcId="{E7DB7A14-C7D9-4B59-96D1-42436F093E6C}" destId="{63BED118-1275-4515-81CE-E4C256DDE0E9}" srcOrd="3" destOrd="0" presId="urn:microsoft.com/office/officeart/2008/layout/VerticalCurvedList"/>
    <dgm:cxn modelId="{2324E672-E7AB-4B53-A01E-1B584EDE8DA4}" type="presParOf" srcId="{5F2B4F29-53FF-4BF2-81CD-B39DE9AA90CF}" destId="{F2FA2DC1-4EAD-45AB-9629-13DB3B889A64}" srcOrd="1" destOrd="0" presId="urn:microsoft.com/office/officeart/2008/layout/VerticalCurvedList"/>
    <dgm:cxn modelId="{1BEA3EEA-FBD8-4A16-AB7D-2EADF627683C}" type="presParOf" srcId="{5F2B4F29-53FF-4BF2-81CD-B39DE9AA90CF}" destId="{ED8CF271-0CC8-4F9E-9409-8BACDB973EB9}" srcOrd="2" destOrd="0" presId="urn:microsoft.com/office/officeart/2008/layout/VerticalCurvedList"/>
    <dgm:cxn modelId="{19C993A3-1B5D-4F61-BF7C-68458B357210}" type="presParOf" srcId="{ED8CF271-0CC8-4F9E-9409-8BACDB973EB9}" destId="{C589A5E9-33E4-4016-926B-A404A6A79FB5}" srcOrd="0" destOrd="0" presId="urn:microsoft.com/office/officeart/2008/layout/VerticalCurvedList"/>
    <dgm:cxn modelId="{2081F096-C940-47B5-9EFF-24B12909E7E0}" type="presParOf" srcId="{5F2B4F29-53FF-4BF2-81CD-B39DE9AA90CF}" destId="{3FFCF9A4-8594-46FC-9DD7-D076116AA527}" srcOrd="3" destOrd="0" presId="urn:microsoft.com/office/officeart/2008/layout/VerticalCurvedList"/>
    <dgm:cxn modelId="{99570EE2-881F-489A-877C-82E69C48BE94}" type="presParOf" srcId="{5F2B4F29-53FF-4BF2-81CD-B39DE9AA90CF}" destId="{A78AA31F-3E7B-4231-B984-84FB6B1CB84E}" srcOrd="4" destOrd="0" presId="urn:microsoft.com/office/officeart/2008/layout/VerticalCurvedList"/>
    <dgm:cxn modelId="{EC18473F-72BB-42E0-AA70-2C5CBD2E4401}" type="presParOf" srcId="{A78AA31F-3E7B-4231-B984-84FB6B1CB84E}" destId="{6295E260-8D35-40D7-8FE0-E8C5E226ED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BA55B7-3BA8-4A2A-9F7F-AA2C8B78DDB1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DC448C2-0502-48E5-B17E-4F30F835F1D2}">
      <dgm:prSet phldrT="[Текст]" custT="1"/>
      <dgm:spPr/>
      <dgm:t>
        <a:bodyPr/>
        <a:lstStyle/>
        <a:p>
          <a:r>
            <a:rPr lang="ru-RU" sz="2300" dirty="0" smtClean="0">
              <a:latin typeface="Arial" pitchFamily="34" charset="0"/>
              <a:ea typeface="Times New Roman" pitchFamily="18" charset="0"/>
              <a:cs typeface="Arial" panose="020B0604020202020204" pitchFamily="34" charset="0"/>
            </a:rPr>
            <a:t> </a:t>
          </a:r>
          <a:r>
            <a:rPr lang="ru-RU" sz="28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Реальные располагаемые денежные доходы</a:t>
          </a:r>
          <a:br>
            <a:rPr lang="ru-RU" sz="28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</a:br>
          <a:r>
            <a:rPr lang="ru-RU" sz="28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 (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к январю-сентябрю 2018г</a:t>
          </a:r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2800" dirty="0" smtClean="0">
            <a:latin typeface="Arial" panose="020B0604020202020204" pitchFamily="34" charset="0"/>
            <a:ea typeface="Times New Roman" pitchFamily="18" charset="0"/>
            <a:cs typeface="Arial" panose="020B0604020202020204" pitchFamily="34" charset="0"/>
          </a:endParaRPr>
        </a:p>
      </dgm:t>
    </dgm:pt>
    <dgm:pt modelId="{9D6D613F-FB82-4169-ACF0-B435C2E69FC4}" type="parTrans" cxnId="{8CC95ACC-C161-4C49-A046-5D95A962259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9437C9-B6A1-4BB2-A127-5A4F3C4608D8}" type="sibTrans" cxnId="{8CC95ACC-C161-4C49-A046-5D95A962259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DEBE6-0BF6-41DA-8DFD-36078EA698FF}">
      <dgm:prSet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Денежные доходы на душу населения, </a:t>
          </a:r>
        </a:p>
        <a:p>
          <a:r>
            <a:rPr lang="ru-RU" sz="28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в месяц </a:t>
          </a:r>
          <a:endParaRPr lang="ru-RU" sz="2800" dirty="0">
            <a:latin typeface="Arial" panose="020B0604020202020204" pitchFamily="34" charset="0"/>
            <a:ea typeface="Times New Roman" pitchFamily="18" charset="0"/>
            <a:cs typeface="Arial" panose="020B0604020202020204" pitchFamily="34" charset="0"/>
          </a:endParaRPr>
        </a:p>
      </dgm:t>
    </dgm:pt>
    <dgm:pt modelId="{34107482-E592-4DF0-A474-F6CFC170B49D}" type="parTrans" cxnId="{F62E2AF6-9C37-4263-8B7D-E4ECD4E6062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C6A16E-F1E7-471F-AFC9-E700F6BAEC72}" type="sibTrans" cxnId="{F62E2AF6-9C37-4263-8B7D-E4ECD4E6062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1A360-76EF-4EA7-850F-ED17F25EA19B}">
      <dgm:prSet phldrT="[Текст]"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Денежные</a:t>
          </a:r>
          <a:r>
            <a:rPr lang="ru-RU" sz="26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 расходы на душу населения,</a:t>
          </a:r>
        </a:p>
        <a:p>
          <a:r>
            <a:rPr lang="ru-RU" sz="26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в месяц</a:t>
          </a:r>
          <a:endParaRPr lang="ru-RU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C9CB42-CBCC-462C-A744-CCFA54476989}" type="parTrans" cxnId="{2CDC872B-7AC2-4456-9978-FBF858817D6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661479-96A6-4987-AC1B-0D5BC3028AC7}" type="sibTrans" cxnId="{2CDC872B-7AC2-4456-9978-FBF858817D6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794F9A-45B8-41CA-BBE4-3590FB933E24}" type="pres">
      <dgm:prSet presAssocID="{58BA55B7-3BA8-4A2A-9F7F-AA2C8B78DDB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F2B4F29-53FF-4BF2-81CD-B39DE9AA90CF}" type="pres">
      <dgm:prSet presAssocID="{58BA55B7-3BA8-4A2A-9F7F-AA2C8B78DDB1}" presName="Name1" presStyleCnt="0"/>
      <dgm:spPr/>
      <dgm:t>
        <a:bodyPr/>
        <a:lstStyle/>
        <a:p>
          <a:endParaRPr lang="ru-RU"/>
        </a:p>
      </dgm:t>
    </dgm:pt>
    <dgm:pt modelId="{E7DB7A14-C7D9-4B59-96D1-42436F093E6C}" type="pres">
      <dgm:prSet presAssocID="{58BA55B7-3BA8-4A2A-9F7F-AA2C8B78DDB1}" presName="cycle" presStyleCnt="0"/>
      <dgm:spPr/>
      <dgm:t>
        <a:bodyPr/>
        <a:lstStyle/>
        <a:p>
          <a:endParaRPr lang="ru-RU"/>
        </a:p>
      </dgm:t>
    </dgm:pt>
    <dgm:pt modelId="{5B15141F-AEBE-4CBF-9E7E-095615B35F51}" type="pres">
      <dgm:prSet presAssocID="{58BA55B7-3BA8-4A2A-9F7F-AA2C8B78DDB1}" presName="srcNode" presStyleLbl="node1" presStyleIdx="0" presStyleCnt="3"/>
      <dgm:spPr/>
      <dgm:t>
        <a:bodyPr/>
        <a:lstStyle/>
        <a:p>
          <a:endParaRPr lang="ru-RU"/>
        </a:p>
      </dgm:t>
    </dgm:pt>
    <dgm:pt modelId="{F7FDEEB9-2B95-4D93-9249-92C225170AE5}" type="pres">
      <dgm:prSet presAssocID="{58BA55B7-3BA8-4A2A-9F7F-AA2C8B78DDB1}" presName="conn" presStyleLbl="parChTrans1D2" presStyleIdx="0" presStyleCnt="1" custLinFactNeighborX="6040" custLinFactNeighborY="279"/>
      <dgm:spPr/>
      <dgm:t>
        <a:bodyPr/>
        <a:lstStyle/>
        <a:p>
          <a:endParaRPr lang="ru-RU"/>
        </a:p>
      </dgm:t>
    </dgm:pt>
    <dgm:pt modelId="{DC39B1A0-BACD-417C-8D8D-68BEB6BB228F}" type="pres">
      <dgm:prSet presAssocID="{58BA55B7-3BA8-4A2A-9F7F-AA2C8B78DDB1}" presName="extraNode" presStyleLbl="node1" presStyleIdx="0" presStyleCnt="3"/>
      <dgm:spPr/>
      <dgm:t>
        <a:bodyPr/>
        <a:lstStyle/>
        <a:p>
          <a:endParaRPr lang="ru-RU"/>
        </a:p>
      </dgm:t>
    </dgm:pt>
    <dgm:pt modelId="{63BED118-1275-4515-81CE-E4C256DDE0E9}" type="pres">
      <dgm:prSet presAssocID="{58BA55B7-3BA8-4A2A-9F7F-AA2C8B78DDB1}" presName="dstNode" presStyleLbl="node1" presStyleIdx="0" presStyleCnt="3"/>
      <dgm:spPr/>
      <dgm:t>
        <a:bodyPr/>
        <a:lstStyle/>
        <a:p>
          <a:endParaRPr lang="ru-RU"/>
        </a:p>
      </dgm:t>
    </dgm:pt>
    <dgm:pt modelId="{F2FA2DC1-4EAD-45AB-9629-13DB3B889A64}" type="pres">
      <dgm:prSet presAssocID="{483DEBE6-0BF6-41DA-8DFD-36078EA698F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CF271-0CC8-4F9E-9409-8BACDB973EB9}" type="pres">
      <dgm:prSet presAssocID="{483DEBE6-0BF6-41DA-8DFD-36078EA698FF}" presName="accent_1" presStyleCnt="0"/>
      <dgm:spPr/>
      <dgm:t>
        <a:bodyPr/>
        <a:lstStyle/>
        <a:p>
          <a:endParaRPr lang="ru-RU"/>
        </a:p>
      </dgm:t>
    </dgm:pt>
    <dgm:pt modelId="{C589A5E9-33E4-4016-926B-A404A6A79FB5}" type="pres">
      <dgm:prSet presAssocID="{483DEBE6-0BF6-41DA-8DFD-36078EA698FF}" presName="accentRepeatNode" presStyleLbl="solidFgAcc1" presStyleIdx="0" presStyleCnt="3" custLinFactNeighborX="2733" custLinFactNeighborY="-667"/>
      <dgm:spPr/>
      <dgm:t>
        <a:bodyPr/>
        <a:lstStyle/>
        <a:p>
          <a:endParaRPr lang="ru-RU"/>
        </a:p>
      </dgm:t>
    </dgm:pt>
    <dgm:pt modelId="{047E8C97-348A-428A-AC2E-337CBCFE53CE}" type="pres">
      <dgm:prSet presAssocID="{1DC448C2-0502-48E5-B17E-4F30F835F1D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F1072-28DA-4FDA-97C9-8D202DD9086F}" type="pres">
      <dgm:prSet presAssocID="{1DC448C2-0502-48E5-B17E-4F30F835F1D2}" presName="accent_2" presStyleCnt="0"/>
      <dgm:spPr/>
      <dgm:t>
        <a:bodyPr/>
        <a:lstStyle/>
        <a:p>
          <a:endParaRPr lang="ru-RU"/>
        </a:p>
      </dgm:t>
    </dgm:pt>
    <dgm:pt modelId="{97003D4C-508F-4A90-BCEC-6BA99D34937F}" type="pres">
      <dgm:prSet presAssocID="{1DC448C2-0502-48E5-B17E-4F30F835F1D2}" presName="accentRepeatNode" presStyleLbl="solidFgAcc1" presStyleIdx="1" presStyleCnt="3" custLinFactNeighborX="-36961" custLinFactNeighborY="13262"/>
      <dgm:spPr/>
      <dgm:t>
        <a:bodyPr/>
        <a:lstStyle/>
        <a:p>
          <a:endParaRPr lang="ru-RU"/>
        </a:p>
      </dgm:t>
    </dgm:pt>
    <dgm:pt modelId="{6533D909-5F49-4699-933C-58B9D68DFB5C}" type="pres">
      <dgm:prSet presAssocID="{F111A360-76EF-4EA7-850F-ED17F25EA19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6B7DC-6B6B-46F2-9FE5-798EB4847E91}" type="pres">
      <dgm:prSet presAssocID="{F111A360-76EF-4EA7-850F-ED17F25EA19B}" presName="accent_3" presStyleCnt="0"/>
      <dgm:spPr/>
      <dgm:t>
        <a:bodyPr/>
        <a:lstStyle/>
        <a:p>
          <a:endParaRPr lang="ru-RU"/>
        </a:p>
      </dgm:t>
    </dgm:pt>
    <dgm:pt modelId="{6295E260-8D35-40D7-8FE0-E8C5E226ED3D}" type="pres">
      <dgm:prSet presAssocID="{F111A360-76EF-4EA7-850F-ED17F25EA19B}" presName="accentRepeatNode" presStyleLbl="solidFgAcc1" presStyleIdx="2" presStyleCnt="3" custLinFactNeighborX="-5520" custLinFactNeighborY="9452"/>
      <dgm:spPr/>
      <dgm:t>
        <a:bodyPr/>
        <a:lstStyle/>
        <a:p>
          <a:endParaRPr lang="ru-RU"/>
        </a:p>
      </dgm:t>
    </dgm:pt>
  </dgm:ptLst>
  <dgm:cxnLst>
    <dgm:cxn modelId="{2CDC872B-7AC2-4456-9978-FBF858817D6E}" srcId="{58BA55B7-3BA8-4A2A-9F7F-AA2C8B78DDB1}" destId="{F111A360-76EF-4EA7-850F-ED17F25EA19B}" srcOrd="2" destOrd="0" parTransId="{BCC9CB42-CBCC-462C-A744-CCFA54476989}" sibTransId="{0B661479-96A6-4987-AC1B-0D5BC3028AC7}"/>
    <dgm:cxn modelId="{71A261C8-F8EC-4D89-BE66-0991B7B9E1C7}" type="presOf" srcId="{1DC448C2-0502-48E5-B17E-4F30F835F1D2}" destId="{047E8C97-348A-428A-AC2E-337CBCFE53CE}" srcOrd="0" destOrd="0" presId="urn:microsoft.com/office/officeart/2008/layout/VerticalCurvedList"/>
    <dgm:cxn modelId="{8CC95ACC-C161-4C49-A046-5D95A962259A}" srcId="{58BA55B7-3BA8-4A2A-9F7F-AA2C8B78DDB1}" destId="{1DC448C2-0502-48E5-B17E-4F30F835F1D2}" srcOrd="1" destOrd="0" parTransId="{9D6D613F-FB82-4169-ACF0-B435C2E69FC4}" sibTransId="{CB9437C9-B6A1-4BB2-A127-5A4F3C4608D8}"/>
    <dgm:cxn modelId="{F62E2AF6-9C37-4263-8B7D-E4ECD4E60626}" srcId="{58BA55B7-3BA8-4A2A-9F7F-AA2C8B78DDB1}" destId="{483DEBE6-0BF6-41DA-8DFD-36078EA698FF}" srcOrd="0" destOrd="0" parTransId="{34107482-E592-4DF0-A474-F6CFC170B49D}" sibTransId="{84C6A16E-F1E7-471F-AFC9-E700F6BAEC72}"/>
    <dgm:cxn modelId="{73828B5A-3FBE-4DD6-BA17-5AA8E57669D5}" type="presOf" srcId="{483DEBE6-0BF6-41DA-8DFD-36078EA698FF}" destId="{F2FA2DC1-4EAD-45AB-9629-13DB3B889A64}" srcOrd="0" destOrd="0" presId="urn:microsoft.com/office/officeart/2008/layout/VerticalCurvedList"/>
    <dgm:cxn modelId="{5EA48B04-0405-4560-851D-00B79A44AD0B}" type="presOf" srcId="{F111A360-76EF-4EA7-850F-ED17F25EA19B}" destId="{6533D909-5F49-4699-933C-58B9D68DFB5C}" srcOrd="0" destOrd="0" presId="urn:microsoft.com/office/officeart/2008/layout/VerticalCurvedList"/>
    <dgm:cxn modelId="{97E70A79-A62F-4044-8300-91B35FE5A7AB}" type="presOf" srcId="{58BA55B7-3BA8-4A2A-9F7F-AA2C8B78DDB1}" destId="{0F794F9A-45B8-41CA-BBE4-3590FB933E24}" srcOrd="0" destOrd="0" presId="urn:microsoft.com/office/officeart/2008/layout/VerticalCurvedList"/>
    <dgm:cxn modelId="{1C0D8CE4-784A-4E26-98A7-505137AF74AB}" type="presOf" srcId="{84C6A16E-F1E7-471F-AFC9-E700F6BAEC72}" destId="{F7FDEEB9-2B95-4D93-9249-92C225170AE5}" srcOrd="0" destOrd="0" presId="urn:microsoft.com/office/officeart/2008/layout/VerticalCurvedList"/>
    <dgm:cxn modelId="{00C5FE37-F7B9-468D-84A4-1FE6C2999A3A}" type="presParOf" srcId="{0F794F9A-45B8-41CA-BBE4-3590FB933E24}" destId="{5F2B4F29-53FF-4BF2-81CD-B39DE9AA90CF}" srcOrd="0" destOrd="0" presId="urn:microsoft.com/office/officeart/2008/layout/VerticalCurvedList"/>
    <dgm:cxn modelId="{C31934F2-E56D-4434-B1DA-D4C6EE1B2E66}" type="presParOf" srcId="{5F2B4F29-53FF-4BF2-81CD-B39DE9AA90CF}" destId="{E7DB7A14-C7D9-4B59-96D1-42436F093E6C}" srcOrd="0" destOrd="0" presId="urn:microsoft.com/office/officeart/2008/layout/VerticalCurvedList"/>
    <dgm:cxn modelId="{A1F0943B-EC32-40ED-94C9-2DB19328C664}" type="presParOf" srcId="{E7DB7A14-C7D9-4B59-96D1-42436F093E6C}" destId="{5B15141F-AEBE-4CBF-9E7E-095615B35F51}" srcOrd="0" destOrd="0" presId="urn:microsoft.com/office/officeart/2008/layout/VerticalCurvedList"/>
    <dgm:cxn modelId="{4D5B11CC-3CD1-479E-AF8B-10B25E55ECF1}" type="presParOf" srcId="{E7DB7A14-C7D9-4B59-96D1-42436F093E6C}" destId="{F7FDEEB9-2B95-4D93-9249-92C225170AE5}" srcOrd="1" destOrd="0" presId="urn:microsoft.com/office/officeart/2008/layout/VerticalCurvedList"/>
    <dgm:cxn modelId="{CC05954B-CDE8-4AC6-B561-53DB7D0075F3}" type="presParOf" srcId="{E7DB7A14-C7D9-4B59-96D1-42436F093E6C}" destId="{DC39B1A0-BACD-417C-8D8D-68BEB6BB228F}" srcOrd="2" destOrd="0" presId="urn:microsoft.com/office/officeart/2008/layout/VerticalCurvedList"/>
    <dgm:cxn modelId="{52FD5660-CCE8-489C-AF30-441EA53CA609}" type="presParOf" srcId="{E7DB7A14-C7D9-4B59-96D1-42436F093E6C}" destId="{63BED118-1275-4515-81CE-E4C256DDE0E9}" srcOrd="3" destOrd="0" presId="urn:microsoft.com/office/officeart/2008/layout/VerticalCurvedList"/>
    <dgm:cxn modelId="{88735B84-42AE-419B-8E00-BBE561720CA5}" type="presParOf" srcId="{5F2B4F29-53FF-4BF2-81CD-B39DE9AA90CF}" destId="{F2FA2DC1-4EAD-45AB-9629-13DB3B889A64}" srcOrd="1" destOrd="0" presId="urn:microsoft.com/office/officeart/2008/layout/VerticalCurvedList"/>
    <dgm:cxn modelId="{A72C674D-8458-4E14-842F-2CD24F0E8E1F}" type="presParOf" srcId="{5F2B4F29-53FF-4BF2-81CD-B39DE9AA90CF}" destId="{ED8CF271-0CC8-4F9E-9409-8BACDB973EB9}" srcOrd="2" destOrd="0" presId="urn:microsoft.com/office/officeart/2008/layout/VerticalCurvedList"/>
    <dgm:cxn modelId="{AF27C6B1-CB22-4184-8A25-1E3B6497B704}" type="presParOf" srcId="{ED8CF271-0CC8-4F9E-9409-8BACDB973EB9}" destId="{C589A5E9-33E4-4016-926B-A404A6A79FB5}" srcOrd="0" destOrd="0" presId="urn:microsoft.com/office/officeart/2008/layout/VerticalCurvedList"/>
    <dgm:cxn modelId="{00C487C6-57CE-4677-B258-ABB88E77000E}" type="presParOf" srcId="{5F2B4F29-53FF-4BF2-81CD-B39DE9AA90CF}" destId="{047E8C97-348A-428A-AC2E-337CBCFE53CE}" srcOrd="3" destOrd="0" presId="urn:microsoft.com/office/officeart/2008/layout/VerticalCurvedList"/>
    <dgm:cxn modelId="{C5B5C60F-7AC1-431C-AD55-7848ABEF690B}" type="presParOf" srcId="{5F2B4F29-53FF-4BF2-81CD-B39DE9AA90CF}" destId="{F29F1072-28DA-4FDA-97C9-8D202DD9086F}" srcOrd="4" destOrd="0" presId="urn:microsoft.com/office/officeart/2008/layout/VerticalCurvedList"/>
    <dgm:cxn modelId="{7750DBEC-3230-41C2-81D7-ABE84A177DBA}" type="presParOf" srcId="{F29F1072-28DA-4FDA-97C9-8D202DD9086F}" destId="{97003D4C-508F-4A90-BCEC-6BA99D34937F}" srcOrd="0" destOrd="0" presId="urn:microsoft.com/office/officeart/2008/layout/VerticalCurvedList"/>
    <dgm:cxn modelId="{4AA82514-34B4-4643-83DF-A24B06386AB0}" type="presParOf" srcId="{5F2B4F29-53FF-4BF2-81CD-B39DE9AA90CF}" destId="{6533D909-5F49-4699-933C-58B9D68DFB5C}" srcOrd="5" destOrd="0" presId="urn:microsoft.com/office/officeart/2008/layout/VerticalCurvedList"/>
    <dgm:cxn modelId="{53BFB836-65A9-401A-AE05-184B1B52BC87}" type="presParOf" srcId="{5F2B4F29-53FF-4BF2-81CD-B39DE9AA90CF}" destId="{CC56B7DC-6B6B-46F2-9FE5-798EB4847E91}" srcOrd="6" destOrd="0" presId="urn:microsoft.com/office/officeart/2008/layout/VerticalCurvedList"/>
    <dgm:cxn modelId="{82D30E41-8FD8-4AB2-ADEC-9F1E0DD28EEA}" type="presParOf" srcId="{CC56B7DC-6B6B-46F2-9FE5-798EB4847E91}" destId="{6295E260-8D35-40D7-8FE0-E8C5E226ED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0866C-4101-4292-A1B0-86B309E93494}">
      <dsp:nvSpPr>
        <dsp:cNvPr id="0" name=""/>
        <dsp:cNvSpPr/>
      </dsp:nvSpPr>
      <dsp:spPr>
        <a:xfrm>
          <a:off x="0" y="320759"/>
          <a:ext cx="4976783" cy="4284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C6AB4E-F7E5-44AA-AC96-AB3C74A41929}">
      <dsp:nvSpPr>
        <dsp:cNvPr id="0" name=""/>
        <dsp:cNvSpPr/>
      </dsp:nvSpPr>
      <dsp:spPr>
        <a:xfrm>
          <a:off x="248839" y="69839"/>
          <a:ext cx="4022371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677" tIns="0" rIns="131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январь-ноябрь 2019г.   - 9 049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337" y="94337"/>
        <a:ext cx="3973375" cy="452844"/>
      </dsp:txXfrm>
    </dsp:sp>
    <dsp:sp modelId="{07D0486B-0C22-4809-961A-24FA1C691D60}">
      <dsp:nvSpPr>
        <dsp:cNvPr id="0" name=""/>
        <dsp:cNvSpPr/>
      </dsp:nvSpPr>
      <dsp:spPr>
        <a:xfrm>
          <a:off x="0" y="1091879"/>
          <a:ext cx="4976783" cy="4284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352F14-C637-416C-81E8-42C42951D8D5}">
      <dsp:nvSpPr>
        <dsp:cNvPr id="0" name=""/>
        <dsp:cNvSpPr/>
      </dsp:nvSpPr>
      <dsp:spPr>
        <a:xfrm>
          <a:off x="248839" y="840959"/>
          <a:ext cx="3483748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677" tIns="0" rIns="131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2018г.                 - 9 273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337" y="865457"/>
        <a:ext cx="3434752" cy="452844"/>
      </dsp:txXfrm>
    </dsp:sp>
    <dsp:sp modelId="{A7AE435C-F961-484C-BB5B-8C95F32BD45E}">
      <dsp:nvSpPr>
        <dsp:cNvPr id="0" name=""/>
        <dsp:cNvSpPr/>
      </dsp:nvSpPr>
      <dsp:spPr>
        <a:xfrm>
          <a:off x="0" y="1862999"/>
          <a:ext cx="4976783" cy="4284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7C03C9-1E8B-4D55-84AA-6B3EC69EA9F0}">
      <dsp:nvSpPr>
        <dsp:cNvPr id="0" name=""/>
        <dsp:cNvSpPr/>
      </dsp:nvSpPr>
      <dsp:spPr>
        <a:xfrm>
          <a:off x="248839" y="1612079"/>
          <a:ext cx="3483748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677" tIns="0" rIns="131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2017г.                 - 8 409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337" y="1636577"/>
        <a:ext cx="3434752" cy="452844"/>
      </dsp:txXfrm>
    </dsp:sp>
    <dsp:sp modelId="{1034C259-22EF-4AE2-B656-D83582E902E5}">
      <dsp:nvSpPr>
        <dsp:cNvPr id="0" name=""/>
        <dsp:cNvSpPr/>
      </dsp:nvSpPr>
      <dsp:spPr>
        <a:xfrm>
          <a:off x="0" y="2634119"/>
          <a:ext cx="4976783" cy="4284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BF10CD-4029-4C3A-A0A9-812439915D1B}">
      <dsp:nvSpPr>
        <dsp:cNvPr id="0" name=""/>
        <dsp:cNvSpPr/>
      </dsp:nvSpPr>
      <dsp:spPr>
        <a:xfrm>
          <a:off x="248839" y="2383199"/>
          <a:ext cx="3483748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677" tIns="0" rIns="131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2016г.                 - 7 293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337" y="2407697"/>
        <a:ext cx="3434752" cy="452844"/>
      </dsp:txXfrm>
    </dsp:sp>
    <dsp:sp modelId="{5429D1A6-59B5-437D-AC9A-71C5C1D3A4AE}">
      <dsp:nvSpPr>
        <dsp:cNvPr id="0" name=""/>
        <dsp:cNvSpPr/>
      </dsp:nvSpPr>
      <dsp:spPr>
        <a:xfrm>
          <a:off x="0" y="3405239"/>
          <a:ext cx="4976783" cy="4284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73EA93-D343-402F-8A15-B72BF8541F22}">
      <dsp:nvSpPr>
        <dsp:cNvPr id="0" name=""/>
        <dsp:cNvSpPr/>
      </dsp:nvSpPr>
      <dsp:spPr>
        <a:xfrm>
          <a:off x="248839" y="3154319"/>
          <a:ext cx="3483748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677" tIns="0" rIns="131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2015г.                 - 6 903 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337" y="3178817"/>
        <a:ext cx="3434752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24DDF-2DEA-491B-AAF1-196F72134127}">
      <dsp:nvSpPr>
        <dsp:cNvPr id="0" name=""/>
        <dsp:cNvSpPr/>
      </dsp:nvSpPr>
      <dsp:spPr>
        <a:xfrm>
          <a:off x="4069077" y="1588764"/>
          <a:ext cx="2816603" cy="2369518"/>
        </a:xfrm>
        <a:prstGeom prst="ellips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Промышленное производство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98,0</a:t>
          </a:r>
          <a:endParaRPr lang="ru-RU" sz="3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1559" y="1935772"/>
        <a:ext cx="1991639" cy="1675502"/>
      </dsp:txXfrm>
    </dsp:sp>
    <dsp:sp modelId="{7A8F7B41-E7B3-497E-A2B6-7FD8356BAD8E}">
      <dsp:nvSpPr>
        <dsp:cNvPr id="0" name=""/>
        <dsp:cNvSpPr/>
      </dsp:nvSpPr>
      <dsp:spPr>
        <a:xfrm rot="16230023">
          <a:off x="5337743" y="1051214"/>
          <a:ext cx="304837" cy="517274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383069" y="1200393"/>
        <a:ext cx="213386" cy="310364"/>
      </dsp:txXfrm>
    </dsp:sp>
    <dsp:sp modelId="{C048B25C-BC64-4D3D-9A48-DCB8DAE92747}">
      <dsp:nvSpPr>
        <dsp:cNvPr id="0" name=""/>
        <dsp:cNvSpPr/>
      </dsp:nvSpPr>
      <dsp:spPr>
        <a:xfrm>
          <a:off x="620943" y="123712"/>
          <a:ext cx="9751384" cy="889940"/>
        </a:xfrm>
        <a:prstGeom prst="roundRect">
          <a:avLst/>
        </a:prstGeom>
        <a:solidFill>
          <a:srgbClr val="FFE18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электроэнергий, газом и паром; кондиционирование воздуха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105,9</a:t>
          </a:r>
        </a:p>
      </dsp:txBody>
      <dsp:txXfrm>
        <a:off x="664386" y="167155"/>
        <a:ext cx="9664498" cy="803054"/>
      </dsp:txXfrm>
    </dsp:sp>
    <dsp:sp modelId="{F2145301-9623-408F-A5B3-517F477AE1C1}">
      <dsp:nvSpPr>
        <dsp:cNvPr id="0" name=""/>
        <dsp:cNvSpPr/>
      </dsp:nvSpPr>
      <dsp:spPr>
        <a:xfrm rot="21555188">
          <a:off x="7315160" y="2487532"/>
          <a:ext cx="521187" cy="517274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315167" y="2591998"/>
        <a:ext cx="366005" cy="310364"/>
      </dsp:txXfrm>
    </dsp:sp>
    <dsp:sp modelId="{7AEC9322-A8A5-4C08-BFD5-18D1250F19A8}">
      <dsp:nvSpPr>
        <dsp:cNvPr id="0" name=""/>
        <dsp:cNvSpPr/>
      </dsp:nvSpPr>
      <dsp:spPr>
        <a:xfrm>
          <a:off x="8308540" y="1514044"/>
          <a:ext cx="2740459" cy="2409418"/>
        </a:xfrm>
        <a:prstGeom prst="roundRect">
          <a:avLst/>
        </a:prstGeom>
        <a:solidFill>
          <a:srgbClr val="E5EEC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Обрабатывающие производства</a:t>
          </a:r>
          <a:endParaRPr lang="en-US" sz="1900" b="1" kern="1200" dirty="0" smtClean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97,4</a:t>
          </a:r>
          <a:endParaRPr lang="ru-RU" sz="2800" b="1" kern="1200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26158" y="1631662"/>
        <a:ext cx="2505223" cy="2174182"/>
      </dsp:txXfrm>
    </dsp:sp>
    <dsp:sp modelId="{34030DE7-4267-4D42-A7F7-E41C2EA61BF2}">
      <dsp:nvSpPr>
        <dsp:cNvPr id="0" name=""/>
        <dsp:cNvSpPr/>
      </dsp:nvSpPr>
      <dsp:spPr>
        <a:xfrm rot="5322070">
          <a:off x="5424124" y="3852357"/>
          <a:ext cx="167158" cy="517274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448629" y="3930745"/>
        <a:ext cx="117011" cy="310364"/>
      </dsp:txXfrm>
    </dsp:sp>
    <dsp:sp modelId="{BF724F94-1098-4780-B4E9-878978BC62CF}">
      <dsp:nvSpPr>
        <dsp:cNvPr id="0" name=""/>
        <dsp:cNvSpPr/>
      </dsp:nvSpPr>
      <dsp:spPr>
        <a:xfrm>
          <a:off x="462182" y="4273376"/>
          <a:ext cx="10129618" cy="137668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Водоснабжение; водоотведение, организация сбора и утилизации отходов, деятельность по ликвидации загрязнений</a:t>
          </a:r>
          <a:br>
            <a:rPr lang="ru-RU" sz="19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95,9</a:t>
          </a:r>
          <a:endParaRPr lang="ru-RU" sz="2800" b="1" kern="1200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9386" y="4340580"/>
        <a:ext cx="9995210" cy="1242272"/>
      </dsp:txXfrm>
    </dsp:sp>
    <dsp:sp modelId="{8981CB18-F417-45A0-B6DD-E8CFE312992B}">
      <dsp:nvSpPr>
        <dsp:cNvPr id="0" name=""/>
        <dsp:cNvSpPr/>
      </dsp:nvSpPr>
      <dsp:spPr>
        <a:xfrm rot="10848645">
          <a:off x="3256378" y="2487521"/>
          <a:ext cx="574485" cy="517274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tx2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411552" y="2592074"/>
        <a:ext cx="419303" cy="310364"/>
      </dsp:txXfrm>
    </dsp:sp>
    <dsp:sp modelId="{5BDF461E-1626-492C-BAFC-27985B282F63}">
      <dsp:nvSpPr>
        <dsp:cNvPr id="0" name=""/>
        <dsp:cNvSpPr/>
      </dsp:nvSpPr>
      <dsp:spPr>
        <a:xfrm>
          <a:off x="228603" y="1514045"/>
          <a:ext cx="2757027" cy="240941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Добыча полезных ископаемых</a:t>
          </a:r>
          <a:endParaRPr lang="en-US" sz="1900" b="1" kern="1200" dirty="0" smtClean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8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8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114,6</a:t>
          </a:r>
          <a:endParaRPr lang="ru-RU" sz="2800" b="1" kern="1200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221" y="1631663"/>
        <a:ext cx="2521791" cy="21741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1F004-86C8-4636-A3A8-6434A07D3AAD}">
      <dsp:nvSpPr>
        <dsp:cNvPr id="0" name=""/>
        <dsp:cNvSpPr/>
      </dsp:nvSpPr>
      <dsp:spPr>
        <a:xfrm>
          <a:off x="0" y="8994"/>
          <a:ext cx="11587501" cy="122202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Добыча полезных ископаемых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5243,9 млн рублей (117,3% к 2018 г.)</a:t>
          </a:r>
          <a:endParaRPr lang="ru-RU" sz="240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9703" y="8994"/>
        <a:ext cx="9147798" cy="1222027"/>
      </dsp:txXfrm>
    </dsp:sp>
    <dsp:sp modelId="{F3E29F40-49E4-43A1-9F97-BAB837A9D6BC}">
      <dsp:nvSpPr>
        <dsp:cNvPr id="0" name=""/>
        <dsp:cNvSpPr/>
      </dsp:nvSpPr>
      <dsp:spPr>
        <a:xfrm>
          <a:off x="122202" y="122202"/>
          <a:ext cx="2317500" cy="9776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78F9F-2394-4C1D-9514-8B898DFA6FFC}">
      <dsp:nvSpPr>
        <dsp:cNvPr id="0" name=""/>
        <dsp:cNvSpPr/>
      </dsp:nvSpPr>
      <dsp:spPr>
        <a:xfrm>
          <a:off x="0" y="1344230"/>
          <a:ext cx="11587501" cy="122202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Обрабатывающие производства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478491,4 млн рублей (109,1% к 2018 г.)</a:t>
          </a:r>
          <a:endParaRPr lang="ru-RU" sz="240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9703" y="1344230"/>
        <a:ext cx="9147798" cy="1222027"/>
      </dsp:txXfrm>
    </dsp:sp>
    <dsp:sp modelId="{1E57573A-7C39-4657-9B3D-3A75BCDD2658}">
      <dsp:nvSpPr>
        <dsp:cNvPr id="0" name=""/>
        <dsp:cNvSpPr/>
      </dsp:nvSpPr>
      <dsp:spPr>
        <a:xfrm>
          <a:off x="122202" y="1466433"/>
          <a:ext cx="2317500" cy="977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866D3-9B42-46B3-A93C-7C250B372C51}">
      <dsp:nvSpPr>
        <dsp:cNvPr id="0" name=""/>
        <dsp:cNvSpPr/>
      </dsp:nvSpPr>
      <dsp:spPr>
        <a:xfrm>
          <a:off x="0" y="2688461"/>
          <a:ext cx="11587501" cy="122202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электроэнергией, газом и паром; кондиционирование воздуха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38005,3 млн рублей (96,3% к 2018 г.)</a:t>
          </a:r>
          <a:endParaRPr lang="ru-RU" sz="24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9703" y="2688461"/>
        <a:ext cx="9147798" cy="1222027"/>
      </dsp:txXfrm>
    </dsp:sp>
    <dsp:sp modelId="{40BDEA71-59CF-41E4-8057-BB1454A7A6D7}">
      <dsp:nvSpPr>
        <dsp:cNvPr id="0" name=""/>
        <dsp:cNvSpPr/>
      </dsp:nvSpPr>
      <dsp:spPr>
        <a:xfrm>
          <a:off x="122202" y="2810663"/>
          <a:ext cx="2317500" cy="977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3D5DD-37E5-44DD-AD88-F6E22AC76104}">
      <dsp:nvSpPr>
        <dsp:cNvPr id="0" name=""/>
        <dsp:cNvSpPr/>
      </dsp:nvSpPr>
      <dsp:spPr>
        <a:xfrm>
          <a:off x="0" y="4035772"/>
          <a:ext cx="11587501" cy="122202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Водоснабжение; водоотведение, организация сбора и утилизации отходов, деятельность по ликвидации загрязнений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11403,2 млн рублей (104,9% к 2018 г.)</a:t>
          </a:r>
          <a:endParaRPr lang="ru-RU" sz="24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9703" y="4035772"/>
        <a:ext cx="9147798" cy="1222027"/>
      </dsp:txXfrm>
    </dsp:sp>
    <dsp:sp modelId="{BEFBC31D-E1E1-4150-9B05-AB26E6AA79F4}">
      <dsp:nvSpPr>
        <dsp:cNvPr id="0" name=""/>
        <dsp:cNvSpPr/>
      </dsp:nvSpPr>
      <dsp:spPr>
        <a:xfrm>
          <a:off x="122202" y="4154894"/>
          <a:ext cx="2317500" cy="977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DEEB9-2B95-4D93-9249-92C225170AE5}">
      <dsp:nvSpPr>
        <dsp:cNvPr id="0" name=""/>
        <dsp:cNvSpPr/>
      </dsp:nvSpPr>
      <dsp:spPr>
        <a:xfrm>
          <a:off x="-3681804" y="-600420"/>
          <a:ext cx="4764127" cy="4764127"/>
        </a:xfrm>
        <a:prstGeom prst="blockArc">
          <a:avLst>
            <a:gd name="adj1" fmla="val 18900000"/>
            <a:gd name="adj2" fmla="val 2700000"/>
            <a:gd name="adj3" fmla="val 453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A2DC1-4EAD-45AB-9629-13DB3B889A64}">
      <dsp:nvSpPr>
        <dsp:cNvPr id="0" name=""/>
        <dsp:cNvSpPr/>
      </dsp:nvSpPr>
      <dsp:spPr>
        <a:xfrm>
          <a:off x="657970" y="514690"/>
          <a:ext cx="8706676" cy="10103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Arial" pitchFamily="34" charset="0"/>
              <a:ea typeface="Times New Roman" pitchFamily="18" charset="0"/>
              <a:cs typeface="Times New Roman" pitchFamily="18" charset="0"/>
            </a:rPr>
            <a:t>   в январе - ноябре 2018г.</a:t>
          </a:r>
          <a:endParaRPr lang="ru-RU" sz="2400" b="1" kern="1200" dirty="0">
            <a:latin typeface="Arial" panose="020B0604020202020204" pitchFamily="34" charset="0"/>
            <a:ea typeface="Times New Roman" pitchFamily="18" charset="0"/>
            <a:cs typeface="Arial" panose="020B0604020202020204" pitchFamily="34" charset="0"/>
          </a:endParaRPr>
        </a:p>
      </dsp:txBody>
      <dsp:txXfrm>
        <a:off x="657970" y="514690"/>
        <a:ext cx="8706676" cy="1010365"/>
      </dsp:txXfrm>
    </dsp:sp>
    <dsp:sp modelId="{C589A5E9-33E4-4016-926B-A404A6A79FB5}">
      <dsp:nvSpPr>
        <dsp:cNvPr id="0" name=""/>
        <dsp:cNvSpPr/>
      </dsp:nvSpPr>
      <dsp:spPr>
        <a:xfrm>
          <a:off x="53172" y="370533"/>
          <a:ext cx="1262956" cy="12629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CF9A4-8594-46FC-9DD7-D076116AA527}">
      <dsp:nvSpPr>
        <dsp:cNvPr id="0" name=""/>
        <dsp:cNvSpPr/>
      </dsp:nvSpPr>
      <dsp:spPr>
        <a:xfrm>
          <a:off x="650134" y="2021083"/>
          <a:ext cx="8706676" cy="1010365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Arial" pitchFamily="34" charset="0"/>
              <a:ea typeface="Times New Roman" pitchFamily="18" charset="0"/>
              <a:cs typeface="Times New Roman" pitchFamily="18" charset="0"/>
            </a:rPr>
            <a:t>   в январе - ноябре 2019г.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0134" y="2021083"/>
        <a:ext cx="8706676" cy="1010365"/>
      </dsp:txXfrm>
    </dsp:sp>
    <dsp:sp modelId="{6295E260-8D35-40D7-8FE0-E8C5E226ED3D}">
      <dsp:nvSpPr>
        <dsp:cNvPr id="0" name=""/>
        <dsp:cNvSpPr/>
      </dsp:nvSpPr>
      <dsp:spPr>
        <a:xfrm>
          <a:off x="0" y="2014162"/>
          <a:ext cx="1262956" cy="12629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DEEB9-2B95-4D93-9249-92C225170AE5}">
      <dsp:nvSpPr>
        <dsp:cNvPr id="0" name=""/>
        <dsp:cNvSpPr/>
      </dsp:nvSpPr>
      <dsp:spPr>
        <a:xfrm>
          <a:off x="-6137972" y="-989825"/>
          <a:ext cx="7874732" cy="787473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A2DC1-4EAD-45AB-9629-13DB3B889A64}">
      <dsp:nvSpPr>
        <dsp:cNvPr id="0" name=""/>
        <dsp:cNvSpPr/>
      </dsp:nvSpPr>
      <dsp:spPr>
        <a:xfrm>
          <a:off x="812138" y="585114"/>
          <a:ext cx="9622716" cy="117022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88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Денежные доходы на душу населения,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в месяц </a:t>
          </a:r>
          <a:endParaRPr lang="ru-RU" sz="2800" kern="1200" dirty="0">
            <a:latin typeface="Arial" panose="020B0604020202020204" pitchFamily="34" charset="0"/>
            <a:ea typeface="Times New Roman" pitchFamily="18" charset="0"/>
            <a:cs typeface="Arial" panose="020B0604020202020204" pitchFamily="34" charset="0"/>
          </a:endParaRPr>
        </a:p>
      </dsp:txBody>
      <dsp:txXfrm>
        <a:off x="812138" y="585114"/>
        <a:ext cx="9622716" cy="1170228"/>
      </dsp:txXfrm>
    </dsp:sp>
    <dsp:sp modelId="{C589A5E9-33E4-4016-926B-A404A6A79FB5}">
      <dsp:nvSpPr>
        <dsp:cNvPr id="0" name=""/>
        <dsp:cNvSpPr/>
      </dsp:nvSpPr>
      <dsp:spPr>
        <a:xfrm>
          <a:off x="120723" y="429078"/>
          <a:ext cx="1462784" cy="1462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7E8C97-348A-428A-AC2E-337CBCFE53CE}">
      <dsp:nvSpPr>
        <dsp:cNvPr id="0" name=""/>
        <dsp:cNvSpPr/>
      </dsp:nvSpPr>
      <dsp:spPr>
        <a:xfrm>
          <a:off x="1237516" y="2340455"/>
          <a:ext cx="9197338" cy="1170228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886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itchFamily="34" charset="0"/>
              <a:ea typeface="Times New Roman" pitchFamily="18" charset="0"/>
              <a:cs typeface="Arial" panose="020B0604020202020204" pitchFamily="34" charset="0"/>
            </a:rPr>
            <a:t> </a:t>
          </a:r>
          <a:r>
            <a:rPr lang="ru-RU" sz="28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Реальные располагаемые денежные доходы</a:t>
          </a:r>
          <a:br>
            <a:rPr lang="ru-RU" sz="28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</a:br>
          <a:r>
            <a:rPr lang="ru-RU" sz="28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 (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 январю-сентябрю 2018г</a:t>
          </a: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2800" kern="1200" dirty="0" smtClean="0">
            <a:latin typeface="Arial" panose="020B0604020202020204" pitchFamily="34" charset="0"/>
            <a:ea typeface="Times New Roman" pitchFamily="18" charset="0"/>
            <a:cs typeface="Arial" panose="020B0604020202020204" pitchFamily="34" charset="0"/>
          </a:endParaRPr>
        </a:p>
      </dsp:txBody>
      <dsp:txXfrm>
        <a:off x="1237516" y="2340455"/>
        <a:ext cx="9197338" cy="1170228"/>
      </dsp:txXfrm>
    </dsp:sp>
    <dsp:sp modelId="{97003D4C-508F-4A90-BCEC-6BA99D34937F}">
      <dsp:nvSpPr>
        <dsp:cNvPr id="0" name=""/>
        <dsp:cNvSpPr/>
      </dsp:nvSpPr>
      <dsp:spPr>
        <a:xfrm>
          <a:off x="0" y="2388172"/>
          <a:ext cx="1462784" cy="1462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33D909-5F49-4699-933C-58B9D68DFB5C}">
      <dsp:nvSpPr>
        <dsp:cNvPr id="0" name=""/>
        <dsp:cNvSpPr/>
      </dsp:nvSpPr>
      <dsp:spPr>
        <a:xfrm>
          <a:off x="812138" y="4095798"/>
          <a:ext cx="9622716" cy="1170228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88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Денежные</a:t>
          </a:r>
          <a:r>
            <a:rPr lang="ru-RU" sz="26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 расходы на душу населения,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rPr>
            <a:t>в месяц</a:t>
          </a:r>
          <a:endParaRPr lang="ru-RU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2138" y="4095798"/>
        <a:ext cx="9622716" cy="1170228"/>
      </dsp:txXfrm>
    </dsp:sp>
    <dsp:sp modelId="{6295E260-8D35-40D7-8FE0-E8C5E226ED3D}">
      <dsp:nvSpPr>
        <dsp:cNvPr id="0" name=""/>
        <dsp:cNvSpPr/>
      </dsp:nvSpPr>
      <dsp:spPr>
        <a:xfrm>
          <a:off x="0" y="4087781"/>
          <a:ext cx="1462784" cy="1462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microsoft.com/office/2007/relationships/hdphoto" Target="../media/hdphoto7.wdp"/><Relationship Id="rId1" Type="http://schemas.openxmlformats.org/officeDocument/2006/relationships/image" Target="../media/image56.png"/><Relationship Id="rId4" Type="http://schemas.microsoft.com/office/2007/relationships/hdphoto" Target="../media/hdphoto8.wdp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0.85946</cdr:x>
      <cdr:y>0.18323</cdr:y>
    </cdr:from>
    <cdr:to>
      <cdr:x>0.9724</cdr:x>
      <cdr:y>0.25813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77846" y="1102980"/>
          <a:ext cx="1219200" cy="450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30959</a:t>
          </a:r>
          <a:endParaRPr lang="ru-RU" sz="320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0.80631</cdr:x>
      <cdr:y>0.10252</cdr:y>
    </cdr:from>
    <cdr:to>
      <cdr:x>0.94096</cdr:x>
      <cdr:y>0.25578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20200" y="626740"/>
          <a:ext cx="1539737" cy="936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40912</a:t>
          </a:r>
        </a:p>
      </cdr:txBody>
    </cdr:sp>
  </cdr:relSizeAnchor>
  <cdr:relSizeAnchor xmlns:cdr="http://schemas.openxmlformats.org/drawingml/2006/chartDrawing">
    <cdr:from>
      <cdr:x>0.80631</cdr:x>
      <cdr:y>0.18978</cdr:y>
    </cdr:from>
    <cdr:to>
      <cdr:x>0.93475</cdr:x>
      <cdr:y>0.34304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220200" y="1160140"/>
          <a:ext cx="1468724" cy="936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rPr>
            <a:t>41134</a:t>
          </a:r>
        </a:p>
        <a:p xmlns:a="http://schemas.openxmlformats.org/drawingml/2006/main">
          <a:endParaRPr lang="ru-RU" sz="3200" b="1" dirty="0">
            <a:solidFill>
              <a:srgbClr val="6633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0.23881</cdr:x>
      <cdr:y>0.51803</cdr:y>
    </cdr:from>
    <cdr:to>
      <cdr:x>0.5017</cdr:x>
      <cdr:y>0.72999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19200" y="2325228"/>
          <a:ext cx="1342197" cy="9513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33,9%</a:t>
          </a:r>
        </a:p>
        <a:p xmlns:a="http://schemas.openxmlformats.org/drawingml/2006/main">
          <a: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 валовому надою </a:t>
          </a:r>
          <a:b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молока</a:t>
          </a:r>
          <a:endParaRPr lang="ru-RU" sz="1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0.68657</cdr:x>
      <cdr:y>0.51803</cdr:y>
    </cdr:from>
    <cdr:to>
      <cdr:x>0.91045</cdr:x>
      <cdr:y>0.72999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505201" y="2325228"/>
          <a:ext cx="1143000" cy="9513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 34,1% </a:t>
          </a:r>
          <a:b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к валовому надою молока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0.71014</cdr:y>
    </cdr:from>
    <cdr:to>
      <cdr:x>0.67311</cdr:x>
      <cdr:y>0.71014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0" y="3733800"/>
          <a:ext cx="376581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0.01351</cdr:x>
      <cdr:y>0.82786</cdr:y>
    </cdr:from>
    <cdr:to>
      <cdr:x>0.75676</cdr:x>
      <cdr:y>0.82786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76200" y="4397514"/>
          <a:ext cx="41910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0.59607</cdr:x>
      <cdr:y>0.0608</cdr:y>
    </cdr:from>
    <cdr:to>
      <cdr:x>0.67194</cdr:x>
      <cdr:y>0.10963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99412" y="323167"/>
          <a:ext cx="916406" cy="259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(90,7%)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0.64039</cdr:x>
      <cdr:y>0.12397</cdr:y>
    </cdr:from>
    <cdr:to>
      <cdr:x>0.71986</cdr:x>
      <cdr:y>0.16697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734818" y="658966"/>
          <a:ext cx="959856" cy="2285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100,2</a:t>
          </a:r>
          <a:r>
            <a:rPr lang="ru-RU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%)</a:t>
          </a:r>
          <a:endParaRPr lang="ru-RU" sz="14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0.37542</cdr:x>
      <cdr:y>0.16697</cdr:y>
    </cdr:from>
    <cdr:to>
      <cdr:x>0.45248</cdr:x>
      <cdr:y>0.20998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534418" y="887566"/>
          <a:ext cx="930677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(99,6%)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0.64242</cdr:x>
      <cdr:y>0.22591</cdr:y>
    </cdr:from>
    <cdr:to>
      <cdr:x>0.72081</cdr:x>
      <cdr:y>0.26891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539403" y="1200837"/>
          <a:ext cx="919963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(99,8%)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0.52053</cdr:x>
      <cdr:y>0.26732</cdr:y>
    </cdr:from>
    <cdr:to>
      <cdr:x>0.59474</cdr:x>
      <cdr:y>0.31032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287018" y="1420966"/>
          <a:ext cx="896408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(98,3%)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0.92783</cdr:x>
      <cdr:y>0.32625</cdr:y>
    </cdr:from>
    <cdr:to>
      <cdr:x>1</cdr:x>
      <cdr:y>0.36766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1206508" y="1734237"/>
          <a:ext cx="871709" cy="2201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(105,5%)</a:t>
          </a:r>
          <a:endParaRPr lang="ru-RU" sz="13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0.40941</cdr:x>
      <cdr:y>0.36766</cdr:y>
    </cdr:from>
    <cdr:to>
      <cdr:x>0.48519</cdr:x>
      <cdr:y>0.42341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944952" y="1954366"/>
          <a:ext cx="915220" cy="296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(103,7%)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0.41069</cdr:x>
      <cdr:y>0.425</cdr:y>
    </cdr:from>
    <cdr:to>
      <cdr:x>0.50394</cdr:x>
      <cdr:y>0.48234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960430" y="2259166"/>
          <a:ext cx="1126257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(92,1%)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0.4042</cdr:x>
      <cdr:y>0.48484</cdr:y>
    </cdr:from>
    <cdr:to>
      <cdr:x>0.48355</cdr:x>
      <cdr:y>0.55431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881975" y="2577219"/>
          <a:ext cx="958405" cy="369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(91,1%)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0.38173</cdr:x>
      <cdr:y>0.52989</cdr:y>
    </cdr:from>
    <cdr:to>
      <cdr:x>0.46131</cdr:x>
      <cdr:y>0.57873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610618" y="2816707"/>
          <a:ext cx="961162" cy="259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(97,5%)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0.45915</cdr:x>
      <cdr:y>0.57769</cdr:y>
    </cdr:from>
    <cdr:to>
      <cdr:x>0.54791</cdr:x>
      <cdr:y>0.63286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545746" y="3070769"/>
          <a:ext cx="1071983" cy="293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(98,9%)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0.38804</cdr:x>
      <cdr:y>0.62569</cdr:y>
    </cdr:from>
    <cdr:to>
      <cdr:x>0.47361</cdr:x>
      <cdr:y>0.66711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686818" y="3325966"/>
          <a:ext cx="1033582" cy="220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(99,8%)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0.38173</cdr:x>
      <cdr:y>0.68705</cdr:y>
    </cdr:from>
    <cdr:to>
      <cdr:x>0.46131</cdr:x>
      <cdr:y>0.73589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4610618" y="3652123"/>
          <a:ext cx="961162" cy="259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(95,9%)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0.39079</cdr:x>
      <cdr:y>0.73748</cdr:y>
    </cdr:from>
    <cdr:to>
      <cdr:x>0.48338</cdr:x>
      <cdr:y>0.78338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4720036" y="3920193"/>
          <a:ext cx="1118365" cy="2439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(85,9%)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0.47636</cdr:x>
      <cdr:y>0.78338</cdr:y>
    </cdr:from>
    <cdr:to>
      <cdr:x>0.55394</cdr:x>
      <cdr:y>0.83913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5753618" y="4164166"/>
          <a:ext cx="937002" cy="296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(97,1%)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0.39744</cdr:x>
      <cdr:y>0.89857</cdr:y>
    </cdr:from>
    <cdr:to>
      <cdr:x>0.61044</cdr:x>
      <cdr:y>0.95591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800336" y="4776474"/>
          <a:ext cx="2572701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(не рассчитывается)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0.36701</cdr:x>
      <cdr:y>0.85028</cdr:y>
    </cdr:from>
    <cdr:to>
      <cdr:x>0.58001</cdr:x>
      <cdr:y>0.90762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4432818" y="4519766"/>
          <a:ext cx="2572701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(не рассчитывается)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0.03441</cdr:x>
      <cdr:y>0.838</cdr:y>
    </cdr:from>
    <cdr:to>
      <cdr:x>0.10032</cdr:x>
      <cdr:y>0.88406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391" b="100000" l="0" r="10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5612" y="4485457"/>
          <a:ext cx="642860" cy="24653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0.03882</cdr:x>
      <cdr:y>0.9285</cdr:y>
    </cdr:from>
    <cdr:to>
      <cdr:x>0.11371</cdr:x>
      <cdr:y>0.97467</cdr:y>
    </cdr:to>
    <cdr:pic>
      <cdr:nvPicPr>
        <cdr:cNvPr id="3" name="Рисунок 2" descr="Картинки по запросу виноград"/>
        <cdr:cNvPicPr/>
      </cdr:nvPicPr>
      <cdr:blipFill>
        <a:blip xmlns:a="http://schemas.openxmlformats.org/drawingml/2006/main" xmlns:r="http://schemas.openxmlformats.org/officeDocument/2006/relationships" r:embed="rId3" cstate="print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ackgroundRemoval t="0" b="97648" l="0" r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628" y="4969829"/>
          <a:ext cx="730447" cy="2471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9DBEEEF-F5E9-4EC6-A00B-E6DBCFE14903}" type="datetimeFigureOut">
              <a:rPr lang="ru-RU"/>
              <a:pPr/>
              <a:t>30.01.2020</a:t>
            </a:fld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795128D-44BB-4BFF-A232-F1CD2D6847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023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6394-17CF-4C12-AD33-9779E458EA62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46798-B60C-456B-94A2-794D3A7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1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46798-B60C-456B-94A2-794D3A797530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31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46798-B60C-456B-94A2-794D3A797530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2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1" y="1182353"/>
            <a:ext cx="8445963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1425" y="2799725"/>
            <a:ext cx="8448939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7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" y="23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  <p:sp>
        <p:nvSpPr>
          <p:cNvPr id="368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47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C72FE-2EF7-4932-9331-A26607AFF5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13983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E5A19-EF2C-4CBC-805D-F1FC8831314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0125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D430F-1797-4856-B0A3-772D9A15B8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31665"/>
      </p:ext>
    </p:extLst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83ACA-F686-4343-8087-64356C99ED0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81388"/>
      </p:ext>
    </p:extLst>
  </p:cSld>
  <p:clrMapOvr>
    <a:masterClrMapping/>
  </p:clrMapOvr>
  <p:transition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D13DB-2B36-4AC5-B039-80533C01E0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146"/>
      </p:ext>
    </p:extLst>
  </p:cSld>
  <p:clrMapOvr>
    <a:masterClrMapping/>
  </p:clrMapOvr>
  <p:transition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7856A-F09B-4CC6-A33F-4572DD046A1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49354"/>
      </p:ext>
    </p:extLst>
  </p:cSld>
  <p:clrMapOvr>
    <a:masterClrMapping/>
  </p:clrMapOvr>
  <p:transition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6051B-FE4E-46E9-AF29-550C5BA429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47787"/>
      </p:ext>
    </p:extLst>
  </p:cSld>
  <p:clrMapOvr>
    <a:masterClrMapping/>
  </p:clrMapOvr>
  <p:transition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71D9-6B8A-486D-8F2B-1D88DDB1309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58204"/>
      </p:ext>
    </p:extLst>
  </p:cSld>
  <p:clrMapOvr>
    <a:masterClrMapping/>
  </p:clrMapOvr>
  <p:transition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F0AF0-F87F-4C0A-9424-49F31289D96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90165"/>
      </p:ext>
    </p:extLst>
  </p:cSld>
  <p:clrMapOvr>
    <a:masterClrMapping/>
  </p:clrMapOvr>
  <p:transition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C72FE-2EF7-4932-9331-A26607AFF53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367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5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E877-4751-4173-86AF-AE58540A8A6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9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E5A19-EF2C-4CBC-805D-F1FC8831314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9357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D430F-1797-4856-B0A3-772D9A15B8E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7808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83ACA-F686-4343-8087-64356C99ED0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5189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D13DB-2B36-4AC5-B039-80533C01E09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2801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E877-4751-4173-86AF-AE58540A8A6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8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7856A-F09B-4CC6-A33F-4572DD046A1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742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6051B-FE4E-46E9-AF29-550C5BA429F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8461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E71D9-6B8A-486D-8F2B-1D88DDB1309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8554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F0AF0-F87F-4C0A-9424-49F31289D96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9463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56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C72FE-2EF7-4932-9331-A26607AFF53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367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E877-4751-4173-86AF-AE58540A8A6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90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E5A19-EF2C-4CBC-805D-F1FC8831314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9357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D430F-1797-4856-B0A3-772D9A15B8E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7808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83ACA-F686-4343-8087-64356C99ED0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5189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D13DB-2B36-4AC5-B039-80533C01E09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2801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E877-4751-4173-86AF-AE58540A8A6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85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7856A-F09B-4CC6-A33F-4572DD046A1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742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6051B-FE4E-46E9-AF29-550C5BA429F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8461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E71D9-6B8A-486D-8F2B-1D88DDB1309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8554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68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4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4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F0AF0-F87F-4C0A-9424-49F31289D96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9463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6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8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27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6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2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02" y="629324"/>
            <a:ext cx="9289571" cy="61927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743571"/>
            <a:ext cx="8750763" cy="674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5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8793" y="6489660"/>
            <a:ext cx="658283" cy="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 userDrawn="1"/>
        </p:nvSpPr>
        <p:spPr bwMode="auto">
          <a:xfrm>
            <a:off x="623392" y="6466800"/>
            <a:ext cx="10471016" cy="25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</a:t>
            </a:r>
            <a:r>
              <a:rPr lang="en-NZ" sz="800" dirty="0" smtClean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dirty="0" smtClean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Федеральная служба государственной статистики </a:t>
            </a:r>
          </a:p>
        </p:txBody>
      </p:sp>
    </p:spTree>
    <p:extLst>
      <p:ext uri="{BB962C8B-B14F-4D97-AF65-F5344CB8AC3E}">
        <p14:creationId xmlns:p14="http://schemas.microsoft.com/office/powerpoint/2010/main" val="402163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58775" indent="-179388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►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08038" indent="-179388" algn="l" defTabSz="9144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A5DE877-4751-4173-86AF-AE58540A8A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17" y="23"/>
            <a:ext cx="12187767" cy="6850063"/>
            <a:chOff x="0" y="0"/>
            <a:chExt cx="5758" cy="4315"/>
          </a:xfrm>
        </p:grpSpPr>
        <p:grpSp>
          <p:nvGrpSpPr>
            <p:cNvPr id="615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58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58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58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584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58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358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3585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  <p:sp>
        <p:nvSpPr>
          <p:cNvPr id="358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8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307502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</p:sldLayoutIdLst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5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8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85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8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85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8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85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8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85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8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85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8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D6BDE-B898-4B51-A9C7-C1B5171A2DC5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0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D6BDE-B898-4B51-A9C7-C1B5171A2DC5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B42173-8C55-4DE3-9300-AB455B96C84C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0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jpe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2.wdp"/><Relationship Id="rId18" Type="http://schemas.openxmlformats.org/officeDocument/2006/relationships/image" Target="../media/image68.png"/><Relationship Id="rId26" Type="http://schemas.microsoft.com/office/2007/relationships/hdphoto" Target="../media/hdphoto16.wdp"/><Relationship Id="rId3" Type="http://schemas.openxmlformats.org/officeDocument/2006/relationships/image" Target="../media/image58.png"/><Relationship Id="rId21" Type="http://schemas.openxmlformats.org/officeDocument/2006/relationships/image" Target="../media/image70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5" Type="http://schemas.openxmlformats.org/officeDocument/2006/relationships/image" Target="../media/image73.png"/><Relationship Id="rId2" Type="http://schemas.openxmlformats.org/officeDocument/2006/relationships/chart" Target="../charts/chart28.xml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24" Type="http://schemas.openxmlformats.org/officeDocument/2006/relationships/image" Target="../media/image72.png"/><Relationship Id="rId5" Type="http://schemas.openxmlformats.org/officeDocument/2006/relationships/image" Target="../media/image60.png"/><Relationship Id="rId15" Type="http://schemas.microsoft.com/office/2007/relationships/hdphoto" Target="../media/hdphoto13.wdp"/><Relationship Id="rId23" Type="http://schemas.microsoft.com/office/2007/relationships/hdphoto" Target="../media/hdphoto15.wdp"/><Relationship Id="rId28" Type="http://schemas.microsoft.com/office/2007/relationships/hdphoto" Target="../media/hdphoto17.wdp"/><Relationship Id="rId10" Type="http://schemas.openxmlformats.org/officeDocument/2006/relationships/image" Target="../media/image63.png"/><Relationship Id="rId19" Type="http://schemas.microsoft.com/office/2007/relationships/hdphoto" Target="../media/hdphoto14.wdp"/><Relationship Id="rId31" Type="http://schemas.openxmlformats.org/officeDocument/2006/relationships/image" Target="../media/image76.png"/><Relationship Id="rId4" Type="http://schemas.openxmlformats.org/officeDocument/2006/relationships/image" Target="../media/image59.png"/><Relationship Id="rId9" Type="http://schemas.microsoft.com/office/2007/relationships/hdphoto" Target="../media/hdphoto10.wdp"/><Relationship Id="rId14" Type="http://schemas.openxmlformats.org/officeDocument/2006/relationships/image" Target="../media/image65.png"/><Relationship Id="rId22" Type="http://schemas.openxmlformats.org/officeDocument/2006/relationships/image" Target="../media/image71.png"/><Relationship Id="rId27" Type="http://schemas.openxmlformats.org/officeDocument/2006/relationships/image" Target="../media/image74.png"/><Relationship Id="rId30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jpeg"/><Relationship Id="rId4" Type="http://schemas.microsoft.com/office/2007/relationships/hdphoto" Target="../media/hdphoto20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8.docx"/><Relationship Id="rId7" Type="http://schemas.microsoft.com/office/2007/relationships/hdphoto" Target="../media/hdphoto21.wdp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vladimirstat.gks.ru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1981200" y="1752600"/>
            <a:ext cx="8839200" cy="2888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основных показателях </a:t>
            </a:r>
            <a:b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Владимирской области </a:t>
            </a:r>
            <a:b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2019г.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600" y="11875"/>
            <a:ext cx="67409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600" b="1" dirty="0" smtClean="0">
                <a:ln w="50800"/>
                <a:solidFill>
                  <a:schemeClr val="accent2">
                    <a:lumMod val="75000"/>
                  </a:schemeClr>
                </a:solidFill>
              </a:rPr>
              <a:t>Территориальный орган Федеральной службы</a:t>
            </a:r>
            <a:br>
              <a:rPr lang="ru-RU" sz="1600" b="1" dirty="0" smtClean="0">
                <a:ln w="50800"/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 smtClean="0">
                <a:ln w="50800"/>
                <a:solidFill>
                  <a:schemeClr val="accent2">
                    <a:lumMod val="75000"/>
                  </a:schemeClr>
                </a:solidFill>
              </a:rPr>
              <a:t> государственной статистики по Владимирской области</a:t>
            </a:r>
            <a:endParaRPr lang="ru-RU" sz="1600" b="1" dirty="0">
              <a:ln w="5080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25200" y="6324600"/>
            <a:ext cx="9941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accent2">
                    <a:lumMod val="75000"/>
                  </a:schemeClr>
                </a:solidFill>
              </a:rPr>
              <a:t>2020г.</a:t>
            </a:r>
            <a:endParaRPr lang="ru-RU" b="1" dirty="0">
              <a:ln w="5080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E:\!Esso-Email_reports___with_all_PC\2\3001-презентация\footer-logo-l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510"/>
            <a:ext cx="749919" cy="8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6092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76200"/>
            <a:ext cx="11358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отгруженных товаров собственного производства, выполненных работ и услуг собственными силами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видам экономической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за 2019 г.  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98987776"/>
              </p:ext>
            </p:extLst>
          </p:nvPr>
        </p:nvGraphicFramePr>
        <p:xfrm>
          <a:off x="228600" y="1066800"/>
          <a:ext cx="11587502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93270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организаций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Владимирской области за 2019 г. составил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1179,5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 рублей, что в действующих ценах 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12,5 % больше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чем за 2018 г.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364682"/>
              </p:ext>
            </p:extLst>
          </p:nvPr>
        </p:nvGraphicFramePr>
        <p:xfrm>
          <a:off x="1016025" y="1638603"/>
          <a:ext cx="9753601" cy="5195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5740" y="922586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оборота организаций по видам экономической деятельности</a:t>
            </a:r>
          </a:p>
          <a:p>
            <a:pPr algn="ctr"/>
            <a:r>
              <a:rPr lang="ru-RU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процентах</a:t>
            </a:r>
            <a:r>
              <a:rPr lang="ru-RU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9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03743"/>
              </p:ext>
            </p:extLst>
          </p:nvPr>
        </p:nvGraphicFramePr>
        <p:xfrm>
          <a:off x="76200" y="1276529"/>
          <a:ext cx="12039600" cy="670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77167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E:\!Esso-Email_reports___with_all_PC\2\3001-презентация\Картинки\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02" y="2338155"/>
            <a:ext cx="3281363" cy="268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16200000">
            <a:off x="10830503" y="5428326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7404" y="152402"/>
            <a:ext cx="12191999" cy="1099960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spc="250" dirty="0">
                <a:solidFill>
                  <a:srgbClr val="C00000"/>
                </a:solidFill>
              </a:rPr>
              <a:t>СЕЛЬСКОЕ </a:t>
            </a:r>
            <a:r>
              <a:rPr lang="ru-RU" sz="2400" spc="250" dirty="0" smtClean="0">
                <a:solidFill>
                  <a:srgbClr val="C00000"/>
                </a:solidFill>
              </a:rPr>
              <a:t>ХОЗЯЙСТВО </a:t>
            </a:r>
          </a:p>
          <a:p>
            <a:r>
              <a:rPr lang="ru-RU" cap="all" dirty="0" smtClean="0"/>
              <a:t>Животноводство</a:t>
            </a:r>
            <a:endParaRPr lang="ru-RU" cap="all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6993" y="1556330"/>
            <a:ext cx="5651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Крупный рогатый скот - </a:t>
            </a:r>
            <a:r>
              <a:rPr lang="ru-RU" sz="2400" b="1" cap="all" dirty="0" smtClean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134,9  </a:t>
            </a:r>
            <a:r>
              <a:rPr lang="ru-RU" sz="2400" b="1" cap="all" dirty="0" smtClean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(99,2%)</a:t>
            </a:r>
            <a:endParaRPr lang="ru-RU" sz="2400" b="1" cap="all" dirty="0">
              <a:ln w="9000" cmpd="sng">
                <a:solidFill>
                  <a:srgbClr val="DADADA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8683" y="1642884"/>
            <a:ext cx="499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b="1" cap="all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cap="none" dirty="0" smtClean="0"/>
              <a:t>в том числе коровы </a:t>
            </a:r>
            <a:r>
              <a:rPr lang="ru-RU" dirty="0" smtClean="0"/>
              <a:t>– </a:t>
            </a:r>
            <a:r>
              <a:rPr lang="ru-RU" sz="2400" dirty="0"/>
              <a:t>58,0 </a:t>
            </a:r>
            <a:r>
              <a:rPr lang="ru-RU" sz="2400" dirty="0">
                <a:solidFill>
                  <a:srgbClr val="FF0000"/>
                </a:solidFill>
              </a:rPr>
              <a:t>(99,7%)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09600" y="2057921"/>
            <a:ext cx="5186548" cy="0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6885949" y="2037960"/>
            <a:ext cx="4696450" cy="19961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42" name="TextBox 41"/>
          <p:cNvSpPr txBox="1"/>
          <p:nvPr/>
        </p:nvSpPr>
        <p:spPr>
          <a:xfrm>
            <a:off x="609600" y="2172203"/>
            <a:ext cx="518654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- 122,4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(99,4%)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5,1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(88,9%)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7,4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(103,1%)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57008" y="2172203"/>
            <a:ext cx="4725391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51,6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(99,4%)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3,2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(94,9%)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3,3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(111,3%)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8403" y="3443582"/>
            <a:ext cx="393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b="1" cap="all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Свиньи – </a:t>
            </a:r>
            <a:r>
              <a:rPr lang="ru-RU" sz="2400" dirty="0"/>
              <a:t>2,1  </a:t>
            </a:r>
            <a:r>
              <a:rPr lang="ru-RU" sz="2400" dirty="0">
                <a:solidFill>
                  <a:srgbClr val="FF0000"/>
                </a:solidFill>
              </a:rPr>
              <a:t>(9,8%)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8403" y="4012553"/>
            <a:ext cx="503414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0,2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(1,1%)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1,4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(84,7%)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0,5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(113,8%)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609599" y="3896909"/>
            <a:ext cx="5052952" cy="8338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53" name="TextBox 52"/>
          <p:cNvSpPr txBox="1"/>
          <p:nvPr/>
        </p:nvSpPr>
        <p:spPr>
          <a:xfrm>
            <a:off x="6946076" y="3443582"/>
            <a:ext cx="460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b="1" cap="all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Овцы и козы – </a:t>
            </a:r>
            <a:r>
              <a:rPr lang="ru-RU" sz="2400" dirty="0"/>
              <a:t>22,7  </a:t>
            </a:r>
            <a:r>
              <a:rPr lang="ru-RU" sz="2400" dirty="0">
                <a:solidFill>
                  <a:srgbClr val="FF0000"/>
                </a:solidFill>
              </a:rPr>
              <a:t>(85,5%)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46076" y="4012553"/>
            <a:ext cx="478872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1,6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(37,1%)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12,2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(88,0%)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8,9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(106,4%)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6917865" y="3880891"/>
            <a:ext cx="4816935" cy="0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56" name="TextBox 55"/>
          <p:cNvSpPr txBox="1"/>
          <p:nvPr/>
        </p:nvSpPr>
        <p:spPr>
          <a:xfrm>
            <a:off x="4383773" y="5089771"/>
            <a:ext cx="460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b="1" cap="all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Птица – </a:t>
            </a:r>
            <a:r>
              <a:rPr lang="ru-RU" sz="2400" dirty="0"/>
              <a:t>3475,9  </a:t>
            </a:r>
            <a:r>
              <a:rPr lang="ru-RU" sz="2400" dirty="0">
                <a:solidFill>
                  <a:srgbClr val="FF0000"/>
                </a:solidFill>
              </a:rPr>
              <a:t>(89,5%)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83774" y="5628382"/>
            <a:ext cx="468018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3216,8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(89,1%)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246,6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(99,1%)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12,5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(49,4%)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397179" y="5509631"/>
            <a:ext cx="4680183" cy="0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1905000" y="825493"/>
            <a:ext cx="8382000" cy="730628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C00000"/>
                </a:solidFill>
              </a:rPr>
              <a:t>Поголовье скота и птицы  на 1 января 2020 </a:t>
            </a:r>
            <a:r>
              <a:rPr lang="ru-RU" dirty="0" smtClean="0">
                <a:solidFill>
                  <a:srgbClr val="C00000"/>
                </a:solidFill>
              </a:rPr>
              <a:t>года,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тысяч голов </a:t>
            </a:r>
            <a:r>
              <a:rPr lang="ru-RU" dirty="0">
                <a:solidFill>
                  <a:srgbClr val="C00000"/>
                </a:solidFill>
              </a:rPr>
              <a:t>(в % к предыдущему году</a:t>
            </a:r>
            <a:r>
              <a:rPr lang="ru-RU" dirty="0" smtClean="0">
                <a:solidFill>
                  <a:srgbClr val="C00000"/>
                </a:solidFill>
              </a:rPr>
              <a:t>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0200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458200" y="6372197"/>
            <a:ext cx="27731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ln w="50800"/>
                <a:solidFill>
                  <a:srgbClr val="FF0000"/>
                </a:solidFill>
                <a:latin typeface="Arial"/>
              </a:rPr>
              <a:t>(в % к предыдущему году)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420" y="794075"/>
            <a:ext cx="10662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b="1" cap="all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Производство мяса </a:t>
            </a:r>
          </a:p>
          <a:p>
            <a:r>
              <a:rPr lang="ru-RU" dirty="0"/>
              <a:t>(реализовано скота и птицы на убой в живой массе) - </a:t>
            </a:r>
            <a:r>
              <a:rPr lang="ru-RU" sz="2400" dirty="0"/>
              <a:t>46,3 </a:t>
            </a:r>
            <a:r>
              <a:rPr lang="ru-RU" sz="2400" cap="none" dirty="0" err="1" smtClean="0"/>
              <a:t>тыс.т</a:t>
            </a:r>
            <a:r>
              <a:rPr lang="ru-RU" sz="2400" cap="none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(</a:t>
            </a:r>
            <a:r>
              <a:rPr lang="ru-RU" sz="2400" dirty="0">
                <a:solidFill>
                  <a:srgbClr val="FF0000"/>
                </a:solidFill>
              </a:rPr>
              <a:t>84,6%)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676400"/>
            <a:ext cx="5867400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182563">
              <a:spcBef>
                <a:spcPts val="1200"/>
              </a:spcBef>
            </a:pP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40,9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(84,2%)</a:t>
            </a:r>
          </a:p>
          <a:p>
            <a:pPr marL="182563">
              <a:spcBef>
                <a:spcPts val="12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3,4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(85,5%) </a:t>
            </a:r>
          </a:p>
          <a:p>
            <a:pPr marL="182563">
              <a:spcBef>
                <a:spcPts val="12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 </a:t>
            </a:r>
            <a:r>
              <a:rPr lang="ru-RU" b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(92,3%)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2000" y="1554215"/>
            <a:ext cx="10058400" cy="0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4737184" y="3056569"/>
            <a:ext cx="684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b="1" cap="all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Валовой надой молока - </a:t>
            </a:r>
            <a:r>
              <a:rPr lang="ru-RU" sz="2400" dirty="0" smtClean="0"/>
              <a:t>408,9 </a:t>
            </a:r>
            <a:r>
              <a:rPr lang="ru-RU" sz="2400" cap="none" dirty="0" err="1" smtClean="0"/>
              <a:t>тыс.т</a:t>
            </a:r>
            <a:r>
              <a:rPr lang="ru-RU" sz="2400" cap="none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(</a:t>
            </a:r>
            <a:r>
              <a:rPr lang="ru-RU" sz="2400" dirty="0">
                <a:solidFill>
                  <a:srgbClr val="FF0000"/>
                </a:solidFill>
              </a:rPr>
              <a:t>101,5%)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6286" y="3581400"/>
            <a:ext cx="5636914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68288">
              <a:spcBef>
                <a:spcPts val="1200"/>
              </a:spcBef>
            </a:pP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378,4 </a:t>
            </a:r>
            <a:r>
              <a:rPr lang="ru-RU" b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(102,0%)</a:t>
            </a:r>
          </a:p>
          <a:p>
            <a:pPr marL="268288">
              <a:spcBef>
                <a:spcPts val="12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15,6 </a:t>
            </a:r>
            <a:r>
              <a:rPr lang="ru-RU" b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(93,3%) </a:t>
            </a:r>
          </a:p>
          <a:p>
            <a:pPr marL="268288">
              <a:spcBef>
                <a:spcPts val="12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14,9 </a:t>
            </a:r>
            <a:r>
              <a:rPr lang="ru-RU" b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(114,4%)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737184" y="3450120"/>
            <a:ext cx="6616628" cy="2969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19" name="TextBox 18"/>
          <p:cNvSpPr txBox="1"/>
          <p:nvPr/>
        </p:nvSpPr>
        <p:spPr>
          <a:xfrm>
            <a:off x="1487786" y="4940052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b="1" cap="all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Производство яиц - </a:t>
            </a:r>
            <a:r>
              <a:rPr lang="ru-RU" sz="2400" dirty="0" smtClean="0"/>
              <a:t>565,9 </a:t>
            </a:r>
            <a:r>
              <a:rPr lang="ru-RU" sz="2400" cap="none" dirty="0" err="1" smtClean="0"/>
              <a:t>млн.шт</a:t>
            </a:r>
            <a:r>
              <a:rPr lang="ru-RU" sz="2400" cap="none" dirty="0" smtClean="0"/>
              <a:t>.  </a:t>
            </a:r>
            <a:r>
              <a:rPr lang="ru-RU" sz="2400" dirty="0" smtClean="0">
                <a:solidFill>
                  <a:srgbClr val="FF0000"/>
                </a:solidFill>
              </a:rPr>
              <a:t>(</a:t>
            </a:r>
            <a:r>
              <a:rPr lang="ru-RU" sz="2400" dirty="0">
                <a:solidFill>
                  <a:srgbClr val="FF0000"/>
                </a:solidFill>
              </a:rPr>
              <a:t>95,9%)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52600" y="5448868"/>
            <a:ext cx="5639743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182563">
              <a:spcBef>
                <a:spcPts val="1200"/>
              </a:spcBef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535,2 </a:t>
            </a:r>
            <a:r>
              <a:rPr lang="ru-RU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млн.шт</a:t>
            </a: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(95,8%)</a:t>
            </a:r>
          </a:p>
          <a:p>
            <a:pPr marL="182563">
              <a:spcBef>
                <a:spcPts val="12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населения -  30,3 </a:t>
            </a:r>
            <a:r>
              <a:rPr lang="ru-RU" b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млн.шт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(99,2%) </a:t>
            </a:r>
          </a:p>
          <a:p>
            <a:pPr marL="182563">
              <a:spcBef>
                <a:spcPts val="1200"/>
              </a:spcBef>
            </a:pPr>
            <a:r>
              <a:rPr lang="ru-RU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Фермерские хозяйства -  0,4 </a:t>
            </a:r>
            <a:r>
              <a:rPr lang="ru-RU" b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млн.шт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(67,4%)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52600" y="5380660"/>
            <a:ext cx="5943600" cy="21057"/>
          </a:xfrm>
          <a:prstGeom prst="line">
            <a:avLst/>
          </a:prstGeom>
          <a:noFill/>
          <a:ln w="41275" cap="flat" cmpd="sng" algn="ctr">
            <a:solidFill>
              <a:srgbClr val="1F91D7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23" name="Прямоугольник 22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93213" y="152400"/>
            <a:ext cx="12191999" cy="453629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200" dirty="0" smtClean="0">
                <a:solidFill>
                  <a:srgbClr val="C00000"/>
                </a:solidFill>
              </a:rPr>
              <a:t>ПРОИЗВОДСТВО ОСНОВНОЙ ПРОДУКЦИИ </a:t>
            </a:r>
            <a:r>
              <a:rPr lang="ru-RU" sz="2200" cap="all" dirty="0" err="1" smtClean="0">
                <a:solidFill>
                  <a:srgbClr val="C00000"/>
                </a:solidFill>
              </a:rPr>
              <a:t>ЖивотноводствА</a:t>
            </a:r>
            <a:r>
              <a:rPr lang="ru-RU" sz="2200" cap="all" dirty="0" smtClean="0">
                <a:solidFill>
                  <a:srgbClr val="C00000"/>
                </a:solidFill>
              </a:rPr>
              <a:t> </a:t>
            </a:r>
            <a:r>
              <a:rPr lang="ru-RU" sz="2200" dirty="0" smtClean="0">
                <a:solidFill>
                  <a:srgbClr val="C00000"/>
                </a:solidFill>
              </a:rPr>
              <a:t>за</a:t>
            </a:r>
            <a:r>
              <a:rPr lang="ru-RU" sz="2200" cap="all" dirty="0" smtClean="0">
                <a:solidFill>
                  <a:srgbClr val="C00000"/>
                </a:solidFill>
              </a:rPr>
              <a:t> 2019</a:t>
            </a:r>
            <a:r>
              <a:rPr lang="ru-RU" sz="2200" dirty="0" smtClean="0">
                <a:solidFill>
                  <a:srgbClr val="C00000"/>
                </a:solidFill>
              </a:rPr>
              <a:t>г</a:t>
            </a:r>
            <a:r>
              <a:rPr lang="ru-RU" sz="2200" cap="all" dirty="0" smtClean="0">
                <a:solidFill>
                  <a:srgbClr val="C00000"/>
                </a:solidFill>
              </a:rPr>
              <a:t>.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18" name="Picture 2" descr="E:\!Esso-Email_reports___with_all_PC\2\3001-презентация\Картинки\ebe95d5ef4d8075d7391bb1c803f27699a6b7a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29232"/>
            <a:ext cx="3200400" cy="2128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0160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533400" y="979852"/>
            <a:ext cx="6515100" cy="1264980"/>
          </a:xfrm>
          <a:prstGeom prst="cloudCallout">
            <a:avLst>
              <a:gd name="adj1" fmla="val -20833"/>
              <a:gd name="adj2" fmla="val 65656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Надоено молока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расчете на 1 корову, кг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680174411"/>
              </p:ext>
            </p:extLst>
          </p:nvPr>
        </p:nvGraphicFramePr>
        <p:xfrm>
          <a:off x="-28699" y="1974273"/>
          <a:ext cx="7877299" cy="243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696201" y="1295400"/>
            <a:ext cx="4319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Справочно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Валовой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надой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сельскохозяйственных организациях, 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66276028"/>
              </p:ext>
            </p:extLst>
          </p:nvPr>
        </p:nvGraphicFramePr>
        <p:xfrm>
          <a:off x="7467600" y="2244832"/>
          <a:ext cx="4622800" cy="165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ая прямоугольная выноска 7"/>
          <p:cNvSpPr/>
          <p:nvPr/>
        </p:nvSpPr>
        <p:spPr>
          <a:xfrm>
            <a:off x="381000" y="4459874"/>
            <a:ext cx="7086600" cy="442674"/>
          </a:xfrm>
          <a:prstGeom prst="wedgeRoundRectCallout">
            <a:avLst>
              <a:gd name="adj1" fmla="val -19497"/>
              <a:gd name="adj2" fmla="val 95266"/>
              <a:gd name="adj3" fmla="val 16667"/>
            </a:avLst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яйценоскость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куры-несушки, штук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036076739"/>
              </p:ext>
            </p:extLst>
          </p:nvPr>
        </p:nvGraphicFramePr>
        <p:xfrm>
          <a:off x="533400" y="4913769"/>
          <a:ext cx="6699250" cy="1948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696201" y="4167486"/>
            <a:ext cx="386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Справочно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яиц,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млн.шт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85646325"/>
              </p:ext>
            </p:extLst>
          </p:nvPr>
        </p:nvGraphicFramePr>
        <p:xfrm>
          <a:off x="7564736" y="4117299"/>
          <a:ext cx="4267200" cy="2995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699" y="152400"/>
            <a:ext cx="12191999" cy="853739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rgbClr val="C00000"/>
                </a:solidFill>
              </a:rPr>
              <a:t>Продуктивность скота и </a:t>
            </a:r>
            <a:r>
              <a:rPr lang="ru-RU" sz="2400" dirty="0" smtClean="0">
                <a:solidFill>
                  <a:srgbClr val="C00000"/>
                </a:solidFill>
              </a:rPr>
              <a:t>птицы </a:t>
            </a:r>
            <a:r>
              <a:rPr lang="ru-RU" sz="2400" dirty="0">
                <a:solidFill>
                  <a:srgbClr val="C00000"/>
                </a:solidFill>
              </a:rPr>
              <a:t>в сельскохозяйственных организациях</a:t>
            </a:r>
          </a:p>
          <a:p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55620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rot="16200000">
            <a:off x="10830503" y="5428326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599" y="104595"/>
            <a:ext cx="10591799" cy="1038405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Вывезено сельскохозяйственными организациями молока и молочных продуктов в пересчете на молоко за пределы области по регионам в </a:t>
            </a:r>
            <a:r>
              <a:rPr lang="ru-RU" dirty="0" smtClean="0">
                <a:solidFill>
                  <a:srgbClr val="C00000"/>
                </a:solidFill>
              </a:rPr>
              <a:t>2019г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(тысяч тонн)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4797"/>
            <a:ext cx="4648200" cy="1095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Вывезено за пределы области –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129,1 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(102,5%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2018г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962399" y="1414192"/>
            <a:ext cx="2057401" cy="1371600"/>
          </a:xfrm>
          <a:prstGeom prst="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по регионам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71367561"/>
              </p:ext>
            </p:extLst>
          </p:nvPr>
        </p:nvGraphicFramePr>
        <p:xfrm>
          <a:off x="6096000" y="990600"/>
          <a:ext cx="5904054" cy="534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14104925"/>
              </p:ext>
            </p:extLst>
          </p:nvPr>
        </p:nvGraphicFramePr>
        <p:xfrm>
          <a:off x="228600" y="2133600"/>
          <a:ext cx="5105400" cy="4488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017334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21400" y="5965173"/>
            <a:ext cx="3893400" cy="667343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1905"/>
                <a:solidFill>
                  <a:srgbClr val="DA1F28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Картофель – </a:t>
            </a:r>
            <a:r>
              <a:rPr kumimoji="0" lang="ru-RU" sz="2400" b="1" i="0" u="none" strike="noStrike" kern="0" cap="none" spc="0" normalizeH="0" baseline="0" noProof="0" dirty="0" smtClean="0">
                <a:ln w="1905"/>
                <a:solidFill>
                  <a:srgbClr val="DA1F28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11,4 тыс. га </a:t>
            </a:r>
            <a:r>
              <a:rPr kumimoji="0" lang="ru-RU" sz="24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(93,0%)</a:t>
            </a:r>
          </a:p>
        </p:txBody>
      </p:sp>
      <p:pic>
        <p:nvPicPr>
          <p:cNvPr id="20" name="Рисунок 19" descr="R:\DOKLAD\Инфографика\на сайт\2019\соцальные сети\август\коледоскоп\картинки\1534490513_vector-vegetables-collection-5-0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786" l="0" r="86231">
                        <a14:foregroundMark x1="688" y1="85000" x2="688" y2="85000"/>
                        <a14:foregroundMark x1="2065" y1="88214" x2="2065" y2="88214"/>
                        <a14:foregroundMark x1="3442" y1="90357" x2="3959" y2="90357"/>
                        <a14:foregroundMark x1="5336" y1="90357" x2="5336" y2="90357"/>
                        <a14:backgroundMark x1="85370" y1="87857" x2="85370" y2="87857"/>
                        <a14:backgroundMark x1="85542" y1="90357" x2="85542" y2="90357"/>
                        <a14:backgroundMark x1="85370" y1="92500" x2="85370" y2="92500"/>
                        <a14:backgroundMark x1="84682" y1="94643" x2="84682" y2="94643"/>
                        <a14:backgroundMark x1="84165" y1="92857" x2="84165" y2="92857"/>
                        <a14:backgroundMark x1="17040" y1="94643" x2="17040" y2="94643"/>
                        <a14:backgroundMark x1="13769" y1="95000" x2="13769" y2="95000"/>
                        <a14:backgroundMark x1="23408" y1="92500" x2="23408" y2="92500"/>
                        <a14:backgroundMark x1="28055" y1="92857" x2="28055" y2="92857"/>
                        <a14:backgroundMark x1="51807" y1="83929" x2="51807" y2="83929"/>
                        <a14:backgroundMark x1="51979" y1="85714" x2="51979" y2="85714"/>
                        <a14:backgroundMark x1="54217" y1="87143" x2="54217" y2="87143"/>
                        <a14:backgroundMark x1="49570" y1="85000" x2="49570" y2="85000"/>
                        <a14:backgroundMark x1="66781" y1="92857" x2="66781" y2="92857"/>
                        <a14:backgroundMark x1="55250" y1="90357" x2="55250" y2="90357"/>
                        <a14:backgroundMark x1="70740" y1="95000" x2="70740" y2="95000"/>
                        <a14:backgroundMark x1="81756" y1="95357" x2="81756" y2="95357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86" b="3666"/>
          <a:stretch/>
        </p:blipFill>
        <p:spPr bwMode="auto">
          <a:xfrm>
            <a:off x="8077200" y="5282909"/>
            <a:ext cx="3609995" cy="987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315201" y="4495801"/>
            <a:ext cx="4838527" cy="787109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Овощи открытого грунта – </a:t>
            </a:r>
            <a:br>
              <a:rPr kumimoji="0" lang="ru-RU" sz="2000" b="1" i="0" u="none" strike="noStrike" kern="0" cap="none" spc="0" normalizeH="0" baseline="0" noProof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4,3 </a:t>
            </a:r>
            <a:r>
              <a:rPr kumimoji="0" lang="ru-RU" sz="2400" b="1" i="0" u="none" strike="noStrike" kern="0" cap="none" spc="0" normalizeH="0" baseline="0" noProof="0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2400" b="1" kern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  <a:r>
              <a:rPr kumimoji="0" lang="ru-RU" sz="2400" b="1" i="0" u="none" strike="noStrike" kern="0" cap="none" spc="0" normalizeH="0" baseline="0" noProof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ru-RU" sz="24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(95,0%)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627487" y="4952427"/>
            <a:ext cx="4185929" cy="737932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Кормовые культуры </a:t>
            </a:r>
            <a:r>
              <a:rPr lang="ru-RU" sz="20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192,7 тыс. га </a:t>
            </a:r>
            <a:r>
              <a:rPr lang="ru-RU" sz="2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(97,8%)</a:t>
            </a:r>
            <a:endParaRPr lang="ru-RU" sz="2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68550" y="6464968"/>
            <a:ext cx="3535181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normalizeH="0" baseline="30000" noProof="0" dirty="0" smtClean="0">
                <a:ln w="50800"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ru-RU" sz="1100" i="0" u="none" strike="noStrike" kern="0" normalizeH="0" baseline="0" noProof="0" dirty="0" smtClean="0">
                <a:ln w="50800"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Предварительные данные</a:t>
            </a:r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685800" y="2514600"/>
            <a:ext cx="8763000" cy="518767"/>
          </a:xfrm>
          <a:prstGeom prst="round2SameRect">
            <a:avLst>
              <a:gd name="adj1" fmla="val 0"/>
              <a:gd name="adj2" fmla="val 0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Зерновые и зернобобовые культуры – </a:t>
            </a:r>
            <a:r>
              <a:rPr kumimoji="0" lang="ru-RU" sz="2400" b="1" i="0" u="none" strike="noStrike" kern="0" cap="none" spc="0" normalizeH="0" baseline="0" noProof="0" dirty="0" smtClean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77,5 тыс. га </a:t>
            </a:r>
            <a:r>
              <a:rPr kumimoji="0" lang="ru-RU" sz="24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(98,9%)</a:t>
            </a:r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632483" y="1354374"/>
            <a:ext cx="10949917" cy="983477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посевная площадь –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293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 тыс. га 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(98,0%)</a:t>
            </a:r>
          </a:p>
        </p:txBody>
      </p:sp>
      <p:pic>
        <p:nvPicPr>
          <p:cNvPr id="17" name="Рисунок 16" descr="R:\DOKLAD\Инфографика\Картинки\картофель\IMG_0388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" b="99063" l="837" r="97908">
                        <a14:backgroundMark x1="65690" y1="69688" x2="65690" y2="69688"/>
                        <a14:backgroundMark x1="66946" y1="16250" x2="66946" y2="16250"/>
                        <a14:backgroundMark x1="71130" y1="22813" x2="71130" y2="22813"/>
                        <a14:backgroundMark x1="71548" y1="25313" x2="71548" y2="25313"/>
                        <a14:backgroundMark x1="82427" y1="43125" x2="82427" y2="43125"/>
                        <a14:backgroundMark x1="21757" y1="61250" x2="21757" y2="61250"/>
                        <a14:backgroundMark x1="24268" y1="63125" x2="24268" y2="63125"/>
                        <a14:backgroundMark x1="29289" y1="65313" x2="29289" y2="65313"/>
                        <a14:backgroundMark x1="28033" y1="64688" x2="28033" y2="64688"/>
                        <a14:backgroundMark x1="57741" y1="57500" x2="57741" y2="57500"/>
                        <a14:backgroundMark x1="48954" y1="23750" x2="48954" y2="23750"/>
                        <a14:backgroundMark x1="55649" y1="29375" x2="55649" y2="29375"/>
                        <a14:backgroundMark x1="31799" y1="21875" x2="31799" y2="21875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0" y="4600645"/>
            <a:ext cx="1680383" cy="136452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Овал 24"/>
          <p:cNvSpPr/>
          <p:nvPr/>
        </p:nvSpPr>
        <p:spPr>
          <a:xfrm>
            <a:off x="529627" y="3156229"/>
            <a:ext cx="2555783" cy="1166547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Пшеница – 42,0 тыс. га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(97,7%)</a:t>
            </a:r>
          </a:p>
        </p:txBody>
      </p:sp>
      <p:sp>
        <p:nvSpPr>
          <p:cNvPr id="28" name="Овал 27"/>
          <p:cNvSpPr/>
          <p:nvPr/>
        </p:nvSpPr>
        <p:spPr>
          <a:xfrm>
            <a:off x="2594781" y="3194734"/>
            <a:ext cx="2790019" cy="1166547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Рожь – 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3,2 тыс. га </a:t>
            </a:r>
            <a:r>
              <a:rPr lang="ru-RU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(158,3%)</a:t>
            </a:r>
          </a:p>
        </p:txBody>
      </p:sp>
      <p:sp>
        <p:nvSpPr>
          <p:cNvPr id="31" name="Овал 30"/>
          <p:cNvSpPr/>
          <p:nvPr/>
        </p:nvSpPr>
        <p:spPr>
          <a:xfrm>
            <a:off x="5237346" y="3156229"/>
            <a:ext cx="2555783" cy="1166547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EB641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Ячмень – </a:t>
            </a:r>
            <a:r>
              <a:rPr lang="ru-RU" sz="2000" kern="0" dirty="0" smtClean="0">
                <a:solidFill>
                  <a:srgbClr val="EB641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kern="0" dirty="0" smtClean="0">
                <a:solidFill>
                  <a:srgbClr val="EB641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kern="0" dirty="0" smtClean="0">
                <a:solidFill>
                  <a:srgbClr val="EB641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13,8 </a:t>
            </a:r>
            <a:r>
              <a:rPr lang="ru-RU" sz="2000" kern="0" dirty="0">
                <a:solidFill>
                  <a:srgbClr val="EB641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  <a:r>
              <a:rPr lang="ru-RU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(91,4%)</a:t>
            </a:r>
          </a:p>
        </p:txBody>
      </p:sp>
      <p:sp>
        <p:nvSpPr>
          <p:cNvPr id="33" name="Овал 32"/>
          <p:cNvSpPr/>
          <p:nvPr/>
        </p:nvSpPr>
        <p:spPr>
          <a:xfrm>
            <a:off x="7642442" y="3137178"/>
            <a:ext cx="2555783" cy="1166547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noProof="0" dirty="0" smtClean="0">
                <a:solidFill>
                  <a:srgbClr val="EB641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Овес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6,0 тыс. га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105,7%)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9293" y="0"/>
            <a:ext cx="10977902" cy="422851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РАСТЕНИЕВОДСТВО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59569" y="502344"/>
            <a:ext cx="10227626" cy="550842"/>
          </a:xfrm>
          <a:prstGeom prst="rect">
            <a:avLst/>
          </a:prstGeom>
        </p:spPr>
        <p:txBody>
          <a:bodyPr wrap="square">
            <a:prstTxWarp prst="textChevron">
              <a:avLst>
                <a:gd name="adj" fmla="val 0"/>
              </a:avLst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b="1" spc="50" dirty="0" smtClean="0">
                <a:ln w="13500">
                  <a:solidFill>
                    <a:srgbClr val="0099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ПОСЕВНЫЕ ПЛОЩАДИ ОСНОВНЫХ СЕЛЬСКОХОЗЯЙСТВЕННЫХ КУЛЬТУР</a:t>
            </a:r>
            <a:r>
              <a:rPr lang="ru-RU" sz="1400" b="1" spc="50" baseline="30000" dirty="0" smtClean="0">
                <a:ln w="13500">
                  <a:solidFill>
                    <a:srgbClr val="0099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b="1" spc="50" dirty="0" smtClean="0">
                <a:ln w="13500">
                  <a:solidFill>
                    <a:srgbClr val="0099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sz="1400" b="1" spc="50" dirty="0" smtClean="0">
                <a:ln w="13500">
                  <a:solidFill>
                    <a:srgbClr val="0099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spc="50" dirty="0" smtClean="0">
                <a:ln w="13500">
                  <a:solidFill>
                    <a:srgbClr val="0099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 УРОЖАЙ 2019 года </a:t>
            </a:r>
            <a:r>
              <a:rPr lang="en-US" sz="1400" b="1" spc="50" dirty="0" smtClean="0">
                <a:ln w="13500">
                  <a:solidFill>
                    <a:srgbClr val="0099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50" dirty="0" smtClean="0">
                <a:ln w="13500">
                  <a:solidFill>
                    <a:srgbClr val="0099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spc="50" dirty="0" smtClean="0">
              <a:ln w="13500">
                <a:solidFill>
                  <a:srgbClr val="0099CC">
                    <a:shade val="2500"/>
                    <a:alpha val="6500"/>
                  </a:srgbClr>
                </a:solidFill>
                <a:prstDash val="solid"/>
              </a:ln>
              <a:solidFill>
                <a:srgbClr val="C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30653" y="6464968"/>
            <a:ext cx="3535181" cy="29238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normalizeH="0" baseline="0" noProof="0" dirty="0" smtClean="0">
                <a:ln w="50800"/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(в % к предыдущему году)</a:t>
            </a:r>
          </a:p>
        </p:txBody>
      </p:sp>
    </p:spTree>
    <p:extLst>
      <p:ext uri="{BB962C8B-B14F-4D97-AF65-F5344CB8AC3E}">
        <p14:creationId xmlns:p14="http://schemas.microsoft.com/office/powerpoint/2010/main" val="1736681549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8205688" y="1828800"/>
            <a:ext cx="3671625" cy="3412080"/>
          </a:xfrm>
          <a:prstGeom prst="rect">
            <a:avLst/>
          </a:prstGeom>
          <a:noFill/>
          <a:ln>
            <a:solidFill>
              <a:srgbClr val="F2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166,8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(100,7%)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sz="600" b="1" i="1" dirty="0" smtClean="0">
              <a:solidFill>
                <a:srgbClr val="003399"/>
              </a:solidFill>
            </a:endParaRPr>
          </a:p>
          <a:p>
            <a:pPr algn="ctr"/>
            <a:endParaRPr lang="ru-RU" b="1" i="1" dirty="0" smtClean="0">
              <a:solidFill>
                <a:srgbClr val="003399"/>
              </a:solidFill>
            </a:endParaRPr>
          </a:p>
          <a:p>
            <a:pPr algn="ctr"/>
            <a:endParaRPr lang="ru-RU" b="1" i="1" dirty="0">
              <a:solidFill>
                <a:srgbClr val="003399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43400" y="1828800"/>
            <a:ext cx="3692030" cy="341208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217,6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(109,5%)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3399"/>
              </a:solidFill>
            </a:endParaRPr>
          </a:p>
          <a:p>
            <a:pPr algn="ctr"/>
            <a:endParaRPr lang="ru-RU" b="1" i="1" dirty="0">
              <a:solidFill>
                <a:srgbClr val="003399"/>
              </a:solidFill>
            </a:endParaRPr>
          </a:p>
          <a:p>
            <a:pPr algn="ctr"/>
            <a:endParaRPr lang="ru-RU" b="1" i="1" dirty="0" smtClean="0">
              <a:solidFill>
                <a:srgbClr val="003399"/>
              </a:solidFill>
            </a:endParaRPr>
          </a:p>
          <a:p>
            <a:pPr algn="ctr"/>
            <a:endParaRPr lang="ru-RU" b="1" i="1" dirty="0">
              <a:solidFill>
                <a:srgbClr val="003399"/>
              </a:solidFill>
            </a:endParaRPr>
          </a:p>
          <a:p>
            <a:pPr algn="ctr"/>
            <a:endParaRPr lang="ru-RU" b="1" i="1" dirty="0" smtClean="0">
              <a:solidFill>
                <a:srgbClr val="003399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1828799"/>
            <a:ext cx="3810000" cy="343434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74,2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(99,6%)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rgbClr val="003399"/>
              </a:solidFill>
            </a:endParaRPr>
          </a:p>
          <a:p>
            <a:pPr algn="ctr"/>
            <a:endParaRPr lang="ru-RU" sz="1600" dirty="0">
              <a:solidFill>
                <a:srgbClr val="003399"/>
              </a:solidFill>
            </a:endParaRPr>
          </a:p>
          <a:p>
            <a:pPr algn="ctr"/>
            <a:endParaRPr lang="ru-RU" sz="1600" dirty="0" smtClean="0">
              <a:solidFill>
                <a:srgbClr val="003399"/>
              </a:solidFill>
            </a:endParaRPr>
          </a:p>
          <a:p>
            <a:pPr algn="ctr"/>
            <a:endParaRPr lang="ru-RU" sz="1600" dirty="0">
              <a:solidFill>
                <a:srgbClr val="003399"/>
              </a:solidFill>
            </a:endParaRPr>
          </a:p>
          <a:p>
            <a:pPr algn="ctr"/>
            <a:endParaRPr lang="ru-RU" sz="1600" dirty="0" smtClean="0">
              <a:solidFill>
                <a:srgbClr val="003399"/>
              </a:solidFill>
            </a:endParaRPr>
          </a:p>
          <a:p>
            <a:pPr algn="ctr"/>
            <a:endParaRPr lang="ru-RU" sz="1600" dirty="0">
              <a:solidFill>
                <a:srgbClr val="003399"/>
              </a:solidFill>
            </a:endParaRPr>
          </a:p>
          <a:p>
            <a:pPr algn="ctr"/>
            <a:endParaRPr lang="ru-RU" sz="1600" dirty="0" smtClean="0">
              <a:solidFill>
                <a:srgbClr val="003399"/>
              </a:solidFill>
            </a:endParaRPr>
          </a:p>
          <a:p>
            <a:pPr algn="ctr"/>
            <a:endParaRPr lang="ru-RU" sz="1600" b="1" i="1" dirty="0" smtClean="0">
              <a:solidFill>
                <a:srgbClr val="003399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88225368"/>
              </p:ext>
            </p:extLst>
          </p:nvPr>
        </p:nvGraphicFramePr>
        <p:xfrm>
          <a:off x="318759" y="2743200"/>
          <a:ext cx="38100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685914989"/>
              </p:ext>
            </p:extLst>
          </p:nvPr>
        </p:nvGraphicFramePr>
        <p:xfrm>
          <a:off x="4299121" y="2897667"/>
          <a:ext cx="3886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15343415"/>
              </p:ext>
            </p:extLst>
          </p:nvPr>
        </p:nvGraphicFramePr>
        <p:xfrm>
          <a:off x="8239711" y="2969909"/>
          <a:ext cx="3802273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3810000" y="5467192"/>
            <a:ext cx="5486400" cy="1293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14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Сельхозорганизации</a:t>
            </a:r>
            <a:r>
              <a:rPr lang="ru-RU" sz="1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4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Крестьянские (фермерские) хозяйства</a:t>
            </a:r>
          </a:p>
          <a:p>
            <a:endParaRPr lang="ru-RU" sz="14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Хозяйства населения</a:t>
            </a:r>
          </a:p>
          <a:p>
            <a:endParaRPr lang="ru-RU" sz="1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899364" y="6368336"/>
            <a:ext cx="469436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886664" y="5538756"/>
            <a:ext cx="469436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86664" y="5961514"/>
            <a:ext cx="469436" cy="152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2923" y="1198888"/>
            <a:ext cx="3810001" cy="422851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ОВОЩИ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38759" y="1206896"/>
            <a:ext cx="4143178" cy="422851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КАРТОФЕЛЬ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35430" y="991329"/>
            <a:ext cx="4143178" cy="1038405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cap="all" dirty="0">
                <a:solidFill>
                  <a:srgbClr val="C00000"/>
                </a:solidFill>
              </a:rPr>
              <a:t>Зерновые и зернобобовые  культуры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6291" y="150289"/>
            <a:ext cx="10435155" cy="999933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500" dirty="0"/>
              <a:t>Валовой сбор сельскохозяйственных </a:t>
            </a:r>
            <a:r>
              <a:rPr lang="ru-RU" sz="2500" dirty="0" smtClean="0"/>
              <a:t>культур</a:t>
            </a:r>
            <a:r>
              <a:rPr lang="ru-RU" sz="2500" baseline="30000" dirty="0" smtClean="0"/>
              <a:t>1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ru-RU" sz="2500" dirty="0" smtClean="0"/>
              <a:t>за 2019 г.</a:t>
            </a:r>
          </a:p>
          <a:p>
            <a:pPr>
              <a:lnSpc>
                <a:spcPts val="1900"/>
              </a:lnSpc>
            </a:pPr>
            <a:r>
              <a:rPr lang="ru-RU" sz="1900" b="0" dirty="0" smtClean="0"/>
              <a:t>(в хозяйствах всех категорий)</a:t>
            </a:r>
            <a:endParaRPr lang="ru-RU" sz="1900" b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71396" y="6037714"/>
            <a:ext cx="2368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% к предыдущему году)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71396" y="6450172"/>
            <a:ext cx="2071246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normalizeH="0" baseline="30000" noProof="0" dirty="0" smtClean="0">
                <a:ln w="50800"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ru-RU" sz="1100" i="0" u="none" strike="noStrike" kern="0" normalizeH="0" baseline="0" noProof="0" dirty="0" smtClean="0">
                <a:ln w="50800"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Предварительные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235796943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67015" y="33647"/>
            <a:ext cx="1148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Урожайность сельскохозяйственных культур за 2019г.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хозяйствах всех категорий</a:t>
            </a:r>
            <a:r>
              <a:rPr lang="en-US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центнеров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га убранной площади</a:t>
            </a:r>
            <a:r>
              <a:rPr lang="ru-RU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487167887"/>
              </p:ext>
            </p:extLst>
          </p:nvPr>
        </p:nvGraphicFramePr>
        <p:xfrm>
          <a:off x="4177016" y="877424"/>
          <a:ext cx="7662681" cy="6226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67015" y="3200400"/>
            <a:ext cx="3454400" cy="1210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22,3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центнера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1 га убранной площади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105,2%)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229600" y="6536852"/>
            <a:ext cx="3746984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+mn-lt"/>
              </a:rPr>
              <a:t>(в </a:t>
            </a:r>
            <a:r>
              <a:rPr lang="ru-RU" sz="1500" b="1" dirty="0">
                <a:solidFill>
                  <a:schemeClr val="bg1"/>
                </a:solidFill>
                <a:latin typeface="+mn-lt"/>
              </a:rPr>
              <a:t>% к предыдущему году)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015" y="1676400"/>
            <a:ext cx="4128785" cy="946072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cap="all" dirty="0">
                <a:solidFill>
                  <a:srgbClr val="C00000"/>
                </a:solidFill>
              </a:rPr>
              <a:t>Зерновые и зернобобовые  культуры</a:t>
            </a:r>
          </a:p>
          <a:p>
            <a:r>
              <a:rPr lang="ru-RU" sz="1400" b="0" dirty="0">
                <a:solidFill>
                  <a:srgbClr val="C00000"/>
                </a:solidFill>
              </a:rPr>
              <a:t>(в весе после доработки)</a:t>
            </a: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484728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36648" y="2687782"/>
            <a:ext cx="3403600" cy="1201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 центнеров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га убранной площади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(118,1%)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229600" y="6536852"/>
            <a:ext cx="3746984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+mn-lt"/>
              </a:rPr>
              <a:t>(в </a:t>
            </a:r>
            <a:r>
              <a:rPr lang="ru-RU" sz="1500" b="1" dirty="0">
                <a:solidFill>
                  <a:schemeClr val="bg1"/>
                </a:solidFill>
                <a:latin typeface="+mn-lt"/>
              </a:rPr>
              <a:t>% к предыдущему году)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21489328"/>
              </p:ext>
            </p:extLst>
          </p:nvPr>
        </p:nvGraphicFramePr>
        <p:xfrm>
          <a:off x="4267200" y="1066800"/>
          <a:ext cx="7620000" cy="592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4287652" y="3048000"/>
            <a:ext cx="6197600" cy="0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8540" y="1676400"/>
            <a:ext cx="3719816" cy="453629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200" cap="all" dirty="0" smtClean="0">
                <a:solidFill>
                  <a:srgbClr val="C00000"/>
                </a:solidFill>
              </a:rPr>
              <a:t>Картофель</a:t>
            </a:r>
            <a:endParaRPr lang="ru-RU" sz="2200" cap="all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7015" y="33647"/>
            <a:ext cx="1148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Урожайность сельскохозяйственных культур за 2019г.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хозяйствах всех категорий</a:t>
            </a:r>
            <a:r>
              <a:rPr lang="en-US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центнеров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га убранной площади</a:t>
            </a:r>
            <a:r>
              <a:rPr lang="ru-RU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38534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8442" r="66049" b="11517"/>
          <a:stretch/>
        </p:blipFill>
        <p:spPr bwMode="auto">
          <a:xfrm>
            <a:off x="10469762" y="1675845"/>
            <a:ext cx="922893" cy="9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:\ROSSTAT\ИзМосквы\Populate\IMG_327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4" r="61261" b="30849"/>
          <a:stretch/>
        </p:blipFill>
        <p:spPr bwMode="auto">
          <a:xfrm>
            <a:off x="6518300" y="1530529"/>
            <a:ext cx="1128928" cy="11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8442" r="66049" b="9080"/>
          <a:stretch/>
        </p:blipFill>
        <p:spPr bwMode="auto">
          <a:xfrm>
            <a:off x="7598589" y="1706319"/>
            <a:ext cx="924232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T:\ROSSTAT\ИзМосквы\Populate\IMG_327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5" r="62064" b="30379"/>
          <a:stretch/>
        </p:blipFill>
        <p:spPr bwMode="auto">
          <a:xfrm>
            <a:off x="3458081" y="4011414"/>
            <a:ext cx="1127867" cy="113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8442" r="66049" b="9080"/>
          <a:stretch/>
        </p:blipFill>
        <p:spPr bwMode="auto">
          <a:xfrm>
            <a:off x="1771654" y="4111707"/>
            <a:ext cx="955526" cy="10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:\ROSSTAT\ИзМосквы\Populate\IMG_327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5" r="61317" b="30570"/>
          <a:stretch/>
        </p:blipFill>
        <p:spPr bwMode="auto">
          <a:xfrm>
            <a:off x="646707" y="3948380"/>
            <a:ext cx="1172285" cy="11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3" r="61338" b="30373"/>
          <a:stretch/>
        </p:blipFill>
        <p:spPr bwMode="auto">
          <a:xfrm>
            <a:off x="3547824" y="1315041"/>
            <a:ext cx="1149279" cy="13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19320" y="93327"/>
            <a:ext cx="10576008" cy="1668673"/>
            <a:chOff x="407735" y="228600"/>
            <a:chExt cx="8660065" cy="166867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57200" y="228600"/>
              <a:ext cx="8610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kern="0" dirty="0">
                <a:solidFill>
                  <a:srgbClr val="0070C0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5" b="73547"/>
            <a:stretch/>
          </p:blipFill>
          <p:spPr bwMode="auto">
            <a:xfrm>
              <a:off x="407735" y="1177273"/>
              <a:ext cx="2135191" cy="7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15829" y="501387"/>
            <a:ext cx="6704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численности населения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221" y="2659955"/>
            <a:ext cx="278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1515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endParaRPr lang="en-US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12,6</a:t>
            </a:r>
            <a:r>
              <a:rPr lang="ru-RU" sz="14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</a:t>
            </a:r>
            <a:r>
              <a:rPr lang="en-US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14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8442" r="66049" b="9080"/>
          <a:stretch/>
        </p:blipFill>
        <p:spPr bwMode="auto">
          <a:xfrm>
            <a:off x="4674077" y="1698305"/>
            <a:ext cx="946291" cy="96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 b="74390"/>
          <a:stretch/>
        </p:blipFill>
        <p:spPr bwMode="auto">
          <a:xfrm>
            <a:off x="3263241" y="940224"/>
            <a:ext cx="2608117" cy="7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02793" y="2661219"/>
            <a:ext cx="2710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r">
              <a:defRPr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800" dirty="0"/>
              <a:t>1340 тыс. </a:t>
            </a:r>
            <a:endParaRPr lang="ru-RU" sz="1800" dirty="0" smtClean="0"/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36,8</a:t>
            </a:r>
            <a:r>
              <a:rPr lang="ru-RU" sz="1400" dirty="0">
                <a:solidFill>
                  <a:schemeClr val="tx1"/>
                </a:solidFill>
              </a:rPr>
              <a:t>% </a:t>
            </a:r>
            <a:r>
              <a:rPr lang="ru-RU" sz="1400" dirty="0" smtClean="0">
                <a:solidFill>
                  <a:schemeClr val="tx1"/>
                </a:solidFill>
              </a:rPr>
              <a:t>городского населения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T:\ROSSTAT\ИзМосквы\Populate\IMG_3274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0" r="-3378" b="75338"/>
          <a:stretch/>
        </p:blipFill>
        <p:spPr bwMode="auto">
          <a:xfrm>
            <a:off x="6188268" y="1019792"/>
            <a:ext cx="2835704" cy="734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41100" y="2668661"/>
            <a:ext cx="271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1401 тыс</a:t>
            </a:r>
            <a:r>
              <a:rPr lang="ru-RU" sz="1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56,6</a:t>
            </a:r>
            <a:r>
              <a:rPr lang="ru-RU" sz="14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населения</a:t>
            </a:r>
            <a:endParaRPr lang="ru-RU" sz="14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5" descr="T:\ROSSTAT\ИзМосквы\Populate\IMG_3275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2" r="62783" b="31686"/>
          <a:stretch/>
        </p:blipFill>
        <p:spPr bwMode="auto">
          <a:xfrm>
            <a:off x="9478256" y="1548076"/>
            <a:ext cx="1013100" cy="11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T:\ROSSTAT\ИзМосквы\Populate\IMG_3275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4640"/>
          <a:stretch/>
        </p:blipFill>
        <p:spPr bwMode="auto">
          <a:xfrm>
            <a:off x="9176371" y="1046681"/>
            <a:ext cx="2590801" cy="739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982502" y="2704216"/>
            <a:ext cx="2755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1510 тыс. </a:t>
            </a:r>
            <a:endParaRPr lang="ru-RU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67,6</a:t>
            </a:r>
            <a:r>
              <a:rPr lang="ru-RU" sz="14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городского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</a:p>
        </p:txBody>
      </p:sp>
      <p:pic>
        <p:nvPicPr>
          <p:cNvPr id="1030" name="Picture 6" descr="T:\ROSSTAT\ИзМосквы\Populate\IMG_3277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b="74254"/>
          <a:stretch/>
        </p:blipFill>
        <p:spPr bwMode="auto">
          <a:xfrm>
            <a:off x="305222" y="3415125"/>
            <a:ext cx="2579663" cy="743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96978" y="5167983"/>
            <a:ext cx="272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1586 тыс. </a:t>
            </a:r>
            <a:endParaRPr lang="ru-RU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74,7%</a:t>
            </a:r>
            <a:r>
              <a:rPr lang="en-US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населения</a:t>
            </a:r>
            <a:endParaRPr lang="ru-RU" sz="14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T:\ROSSTAT\ИзМосквы\Populate\IMG_3278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75507"/>
          <a:stretch/>
        </p:blipFill>
        <p:spPr bwMode="auto">
          <a:xfrm>
            <a:off x="3278619" y="3380011"/>
            <a:ext cx="2576166" cy="781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087813" y="5186124"/>
            <a:ext cx="276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1649 тыс. </a:t>
            </a:r>
            <a:endParaRPr lang="ru-RU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79,0</a:t>
            </a:r>
            <a:r>
              <a:rPr lang="ru-RU" sz="14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населения</a:t>
            </a:r>
            <a:endParaRPr lang="ru-RU" sz="14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T:\ROSSTAT\ИзМосквы\Populate\IMG_3279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r="62915" b="28975"/>
          <a:stretch/>
        </p:blipFill>
        <p:spPr bwMode="auto">
          <a:xfrm>
            <a:off x="6400335" y="4058961"/>
            <a:ext cx="1081121" cy="115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T:\ROSSTAT\ИзМосквы\Populate\IMG_3279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4589"/>
          <a:stretch/>
        </p:blipFill>
        <p:spPr bwMode="auto">
          <a:xfrm>
            <a:off x="6235519" y="3415125"/>
            <a:ext cx="2604671" cy="798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8442" r="66049" b="9080"/>
          <a:stretch/>
        </p:blipFill>
        <p:spPr bwMode="auto">
          <a:xfrm>
            <a:off x="7553682" y="4174342"/>
            <a:ext cx="956958" cy="99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019801" y="5221819"/>
            <a:ext cx="274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1524 тыс. </a:t>
            </a:r>
            <a:endParaRPr lang="ru-RU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79,7</a:t>
            </a:r>
            <a:r>
              <a:rPr lang="ru-RU" sz="14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населения</a:t>
            </a:r>
            <a:endParaRPr lang="ru-RU" sz="14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9" descr="T:\ROSSTAT\ИзМосквы\Populate\IMG_3280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0" r="66103" b="29870"/>
          <a:stretch/>
        </p:blipFill>
        <p:spPr bwMode="auto">
          <a:xfrm>
            <a:off x="9377908" y="3833865"/>
            <a:ext cx="982342" cy="13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8442" r="66049" b="9080"/>
          <a:stretch/>
        </p:blipFill>
        <p:spPr bwMode="auto">
          <a:xfrm>
            <a:off x="10429039" y="4111707"/>
            <a:ext cx="923995" cy="102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9012191" y="5221819"/>
            <a:ext cx="2725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1444 тыс. </a:t>
            </a:r>
            <a:endParaRPr lang="ru-RU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77,6</a:t>
            </a:r>
            <a:r>
              <a:rPr lang="ru-RU" sz="14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4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населения</a:t>
            </a:r>
            <a:endParaRPr lang="ru-RU" sz="14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42633" y="135663"/>
            <a:ext cx="3329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26173" y="6025034"/>
            <a:ext cx="11266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Предварительная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оценка численности постоянного населения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января 2020 года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составила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1358,5 тыс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в том числе 78,3% городского населения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9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55066" y="1615541"/>
            <a:ext cx="2170908" cy="1020856"/>
            <a:chOff x="39573" y="5648743"/>
            <a:chExt cx="2170908" cy="1020856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94" r="65103" b="31000"/>
            <a:stretch/>
          </p:blipFill>
          <p:spPr bwMode="auto">
            <a:xfrm>
              <a:off x="39573" y="5648743"/>
              <a:ext cx="1049010" cy="994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28" r="60986" b="8404"/>
            <a:stretch/>
          </p:blipFill>
          <p:spPr bwMode="auto">
            <a:xfrm>
              <a:off x="1040220" y="5648743"/>
              <a:ext cx="1170261" cy="1020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7" name="Picture 3" descr="T:\ROSSTAT\ИзМосквы\Populate\IMG_327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8442" r="66049" b="9080"/>
          <a:stretch/>
        </p:blipFill>
        <p:spPr bwMode="auto">
          <a:xfrm>
            <a:off x="4595716" y="4174342"/>
            <a:ext cx="955526" cy="10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:\ROSSTAT\ИзМосквы\Populate\IMG_3280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72686"/>
          <a:stretch/>
        </p:blipFill>
        <p:spPr bwMode="auto">
          <a:xfrm>
            <a:off x="9166722" y="3345689"/>
            <a:ext cx="2534795" cy="868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6934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13636" y="2819400"/>
            <a:ext cx="3630532" cy="1203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 центнера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га убранной площади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(111,2%)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229600" y="6536852"/>
            <a:ext cx="3746984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+mn-lt"/>
              </a:rPr>
              <a:t>(в </a:t>
            </a:r>
            <a:r>
              <a:rPr lang="ru-RU" sz="1500" b="1" dirty="0">
                <a:solidFill>
                  <a:schemeClr val="bg1"/>
                </a:solidFill>
                <a:latin typeface="+mn-lt"/>
              </a:rPr>
              <a:t>% к предыдущему году)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93255166"/>
              </p:ext>
            </p:extLst>
          </p:nvPr>
        </p:nvGraphicFramePr>
        <p:xfrm>
          <a:off x="4267200" y="936488"/>
          <a:ext cx="7518400" cy="56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8994" y="2108258"/>
            <a:ext cx="3719816" cy="453629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200" dirty="0" smtClean="0">
                <a:solidFill>
                  <a:srgbClr val="C00000"/>
                </a:solidFill>
              </a:rPr>
              <a:t>ОВОЩИ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7015" y="33647"/>
            <a:ext cx="1148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Урожайность сельскохозяйственных культур за 2019г.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хозяйствах всех категорий</a:t>
            </a:r>
            <a:r>
              <a:rPr lang="en-US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центнеров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га убранной площади</a:t>
            </a:r>
            <a:r>
              <a:rPr lang="ru-RU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1659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99404" y="779101"/>
            <a:ext cx="8382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Строительная деятельность</a:t>
            </a: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Объем работ, выполненных собственными силами по виду деятельности «строительство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 в 2019г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составил  42647,9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 рублей, 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97,3%  к 2018г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(в сопоставимой оценке).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6600" y="1794764"/>
            <a:ext cx="829970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</a:pPr>
            <a:r>
              <a:rPr lang="x-none" sz="19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Жилищное строительство</a:t>
            </a:r>
            <a:r>
              <a:rPr lang="x-none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x-none" sz="19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x-none" sz="19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9г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x-none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организациями всех форм собственности, включая индивидуальных застройщиков,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построено 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7438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квартир общей площадью 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745,4 </a:t>
            </a:r>
            <a:r>
              <a:rPr lang="x-none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тыс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x-none" sz="19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кв. метров</a:t>
            </a:r>
            <a:r>
              <a:rPr lang="x-none" sz="19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113,4</a:t>
            </a:r>
            <a:r>
              <a:rPr lang="x-none" sz="19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</a:t>
            </a:r>
            <a:r>
              <a:rPr lang="x-none" sz="19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</a:t>
            </a:r>
            <a:r>
              <a:rPr lang="x-none" sz="19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x-none" sz="19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x-none" sz="19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Населением за счет собственных и заемных средств введено </a:t>
            </a:r>
            <a:b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514,3 тыс. кв. метров (3161 квартира).</a:t>
            </a:r>
            <a:endParaRPr lang="ru-RU" sz="19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33395"/>
            <a:ext cx="1948379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091380" y="221130"/>
            <a:ext cx="7772400" cy="453629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200" dirty="0"/>
              <a:t>СТРОИТЕЛЬСТВО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54" y="3735211"/>
            <a:ext cx="7620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41" y="3797917"/>
            <a:ext cx="3249963" cy="216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92536" y="4881903"/>
            <a:ext cx="1600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2019 год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31845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10598" y="5392294"/>
            <a:ext cx="190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2018 год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30889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4189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219200" y="190837"/>
            <a:ext cx="924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действие жилых домов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муниципальным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образованиям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Владимирской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в 2019 году</a:t>
            </a:r>
            <a:endParaRPr lang="ru-RU" sz="20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(тысяч квадратных метров общей площади жилых помещений)</a:t>
            </a: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231960"/>
              </p:ext>
            </p:extLst>
          </p:nvPr>
        </p:nvGraphicFramePr>
        <p:xfrm>
          <a:off x="152400" y="1329981"/>
          <a:ext cx="7112003" cy="499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8" name="Picture 4" descr="T:\ROSSTAT\ИзМосквы\Entprise\Быков\image-29-01-20-08-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8" y="3886200"/>
            <a:ext cx="437239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ROSSTAT\ИзМосквы\Entprise\Быков\image-29-01-20-08-51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44104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806377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3955" y="230499"/>
            <a:ext cx="104648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дошкольные 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 на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мест </a:t>
            </a:r>
            <a:endParaRPr lang="ru-RU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общеобразовательные организации </a:t>
            </a:r>
            <a:endParaRPr lang="ru-RU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1550 ученических мест </a:t>
            </a:r>
            <a:endParaRPr lang="ru-RU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культуры клубного типа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430 </a:t>
            </a:r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</a:p>
          <a:p>
            <a:pPr algn="ctr"/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физкультурно-оздоровительных </a:t>
            </a:r>
            <a:r>
              <a:rPr lang="ru-RU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</a:t>
            </a:r>
          </a:p>
          <a:p>
            <a:pPr algn="ctr"/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 спортивное сооружение с искусственным льдом </a:t>
            </a:r>
            <a:endParaRPr lang="ru-RU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площадью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 тыс. кв. </a:t>
            </a:r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метров</a:t>
            </a:r>
          </a:p>
          <a:p>
            <a:pPr algn="ctr"/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залы  площадью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 тыс. кв. </a:t>
            </a:r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метров</a:t>
            </a:r>
          </a:p>
          <a:p>
            <a:pPr algn="ctr"/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амбулаторно-поликлинические организации </a:t>
            </a:r>
            <a:endParaRPr lang="ru-RU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 посещений в </a:t>
            </a:r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смену</a:t>
            </a:r>
          </a:p>
          <a:p>
            <a:pPr algn="ctr"/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торгово-офисные центры общей площадью </a:t>
            </a:r>
            <a:endParaRPr lang="ru-RU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</a:t>
            </a: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кв. м.</a:t>
            </a:r>
          </a:p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026" name="Picture 2" descr="T:\ROSSTAT\ИзМосквы\Entprise\Быков\Соц-культ\IMG-8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2" y="1141256"/>
            <a:ext cx="2768600" cy="110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ROSSTAT\ИзМосквы\Entprise\Быков\Соц-культ\Без названия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38" y="2514600"/>
            <a:ext cx="2133599" cy="103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ROSSTAT\ИзМосквы\Entprise\Быков\Соц-культ\Без названия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13" y="636244"/>
            <a:ext cx="2143295" cy="10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ROSSTAT\ИзМосквы\Entprise\Быков\Соц-культ\Без названия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419423"/>
            <a:ext cx="2301045" cy="10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ROSSTAT\ИзМосквы\Entprise\Быков\Соц-культ\foto_gym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2" y="4296961"/>
            <a:ext cx="2365843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:\ROSSTAT\ИзМосквы\Entprise\Быков\Соц-культ\1367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043372"/>
            <a:ext cx="2493949" cy="120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:\ROSSTAT\ИзМосквы\Entprise\Быков\Соц-культ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28" y="1838224"/>
            <a:ext cx="2247292" cy="11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ROSSTAT\ИзМосквы\Entprise\Быков\Соц-культ\Без названия (8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37" y="5607516"/>
            <a:ext cx="2658799" cy="11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" y="102513"/>
            <a:ext cx="9550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объектов социально-культурной сферы в 2019 году введены: </a:t>
            </a:r>
          </a:p>
        </p:txBody>
      </p:sp>
    </p:spTree>
    <p:extLst>
      <p:ext uri="{BB962C8B-B14F-4D97-AF65-F5344CB8AC3E}">
        <p14:creationId xmlns:p14="http://schemas.microsoft.com/office/powerpoint/2010/main" val="250372245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6800" y="381000"/>
            <a:ext cx="647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инвестиций в основной капитал 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полному кругу хозяйствующих субъектов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483939"/>
              </p:ext>
            </p:extLst>
          </p:nvPr>
        </p:nvGraphicFramePr>
        <p:xfrm>
          <a:off x="609600" y="1524000"/>
          <a:ext cx="7021455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23199" y="1447801"/>
            <a:ext cx="4192957" cy="3108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январе-сентябре 2019 года </a:t>
            </a:r>
            <a:endParaRPr lang="ru-RU" sz="1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экономики и социальной сферы использовано </a:t>
            </a:r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52,6 </a:t>
            </a:r>
            <a:r>
              <a:rPr lang="ru-RU" sz="1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млрд.рублей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инвестиций </a:t>
            </a:r>
            <a:endParaRPr lang="ru-RU" sz="1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капитал, </a:t>
            </a:r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108,8% 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уровню января-сентября 2018 года</a:t>
            </a:r>
          </a:p>
          <a:p>
            <a:pPr>
              <a:lnSpc>
                <a:spcPct val="150000"/>
              </a:lnSpc>
            </a:pP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054" name="Picture 6" descr="T:\ROSSTAT\ИзМосквы\Entprise\Быков\Без названия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23" y="4410768"/>
            <a:ext cx="381000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14095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74777306"/>
              </p:ext>
            </p:extLst>
          </p:nvPr>
        </p:nvGraphicFramePr>
        <p:xfrm>
          <a:off x="199696" y="404988"/>
          <a:ext cx="11734800" cy="6290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5800" y="152400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привлекательность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обрабатывающих производств в 2018 году</a:t>
            </a:r>
          </a:p>
          <a:p>
            <a:pPr algn="ctr">
              <a:defRPr sz="1600" b="1" i="0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процентах)</a:t>
            </a: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67874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18235791"/>
              </p:ext>
            </p:extLst>
          </p:nvPr>
        </p:nvGraphicFramePr>
        <p:xfrm>
          <a:off x="353204" y="89338"/>
          <a:ext cx="11353800" cy="6784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6201" y="152400"/>
            <a:ext cx="11907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привлекательность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видам экономической деятельности в 2018 году</a:t>
            </a:r>
          </a:p>
          <a:p>
            <a:pPr algn="ctr">
              <a:defRPr sz="1600" b="1" i="0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процентах)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36099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908047" y="230833"/>
            <a:ext cx="1148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E5E5FF">
                    <a:lumMod val="50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ТРАНСПОРТ</a:t>
            </a:r>
            <a:endParaRPr lang="ru-RU" sz="2400" kern="0" dirty="0" smtClean="0">
              <a:solidFill>
                <a:srgbClr val="E5E5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4600" y="914400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200" b="1" dirty="0" smtClean="0">
                <a:solidFill>
                  <a:srgbClr val="9879C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Грузовые перевозки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999" y="1383238"/>
            <a:ext cx="63627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Железнодорожным транспортом  </a:t>
            </a:r>
            <a:r>
              <a:rPr lang="ru-RU" sz="19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2019г. перевезено 1552,4 </a:t>
            </a:r>
            <a:r>
              <a:rPr lang="ru-RU" sz="1900" dirty="0" err="1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тыс.тонн</a:t>
            </a:r>
            <a:r>
              <a:rPr lang="ru-RU" sz="19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грузов (104,7% к 2018г.). </a:t>
            </a:r>
            <a:endParaRPr lang="ru-RU" sz="1900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1" y="0"/>
            <a:ext cx="4838700" cy="2297783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1999" y="2140926"/>
            <a:ext cx="8915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Автомобильным  транспортном </a:t>
            </a:r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всех видов</a:t>
            </a:r>
          </a:p>
          <a:p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(без субъектов малого предпринимательства)</a:t>
            </a:r>
          </a:p>
          <a:p>
            <a:r>
              <a:rPr lang="ru-RU" sz="2000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2019г. </a:t>
            </a:r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перевезено 4370,5 </a:t>
            </a:r>
            <a:r>
              <a:rPr lang="ru-RU" sz="2000" dirty="0" err="1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тыс.тонн</a:t>
            </a:r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грузов (114% к 2018г.),</a:t>
            </a:r>
          </a:p>
          <a:p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грузооборот составил 375,5 </a:t>
            </a:r>
            <a:r>
              <a:rPr lang="ru-RU" sz="2000" dirty="0" err="1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млн.тонно</a:t>
            </a:r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-километров (135,9% к 2018г.). </a:t>
            </a:r>
            <a:endParaRPr lang="ru-RU" sz="2000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7176" y="4191044"/>
            <a:ext cx="8802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Автобусным транспортом  </a:t>
            </a:r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пользования в 2019г. </a:t>
            </a:r>
          </a:p>
          <a:p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перевезено 88,9 млн. пассажиров (96,3% к 2018г.). </a:t>
            </a:r>
          </a:p>
          <a:p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Пассажирооборот</a:t>
            </a:r>
            <a:r>
              <a:rPr lang="ru-RU" sz="2000" i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автобусного транспорта общего пользования составил 705 млн. пасс-км (92,5% к 2018г.).</a:t>
            </a:r>
          </a:p>
          <a:p>
            <a:r>
              <a:rPr lang="ru-RU" sz="20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707" y="3671141"/>
            <a:ext cx="84957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879C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Пассажирские </a:t>
            </a:r>
            <a:r>
              <a:rPr lang="ru-RU" sz="2200" b="1" dirty="0" smtClean="0">
                <a:solidFill>
                  <a:srgbClr val="9879C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перевозки</a:t>
            </a:r>
            <a:r>
              <a:rPr lang="ru-RU" sz="2000" b="1" dirty="0" smtClean="0">
                <a:solidFill>
                  <a:srgbClr val="9879C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маршрутам  регулярных перевозок</a:t>
            </a:r>
            <a:endParaRPr lang="ru-RU" sz="2000" b="1" dirty="0">
              <a:solidFill>
                <a:srgbClr val="9879CB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102028"/>
            <a:ext cx="3205502" cy="24511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8124527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1303535" y="201288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ОПТОВАЯ ТОРГОВЛЯ</a:t>
            </a:r>
            <a:endParaRPr lang="ru-RU" sz="2000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0674" y="662226"/>
            <a:ext cx="10105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 январе-декабре 2019г. оборот оптовой торговли организаций всех видов деятельности составил 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313914,2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рублей (104,5% к январю-декабрю 2018г.).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40271" y="1524000"/>
            <a:ext cx="81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9879CB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оптовой торговли</a:t>
            </a:r>
            <a:br>
              <a:rPr lang="ru-RU" b="1" i="1" dirty="0" smtClean="0">
                <a:solidFill>
                  <a:srgbClr val="9879CB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smtClean="0">
                <a:solidFill>
                  <a:srgbClr val="9879CB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(млн. рублей)</a:t>
            </a:r>
            <a:endParaRPr lang="ru-RU" i="1" dirty="0">
              <a:solidFill>
                <a:srgbClr val="9879CB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41601199"/>
              </p:ext>
            </p:extLst>
          </p:nvPr>
        </p:nvGraphicFramePr>
        <p:xfrm>
          <a:off x="533400" y="1524000"/>
          <a:ext cx="11282702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176436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2629" y="76200"/>
            <a:ext cx="1127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РОЗНИЧНАЯ ТОРГОВЛЯ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093" y="537865"/>
            <a:ext cx="1096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/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 январе-декабре 2019г. оборот розничной торговли составил 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238711,1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рублей  (100,6% к январю-декабрю 2018г.).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399" y="1295400"/>
            <a:ext cx="700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879CB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розничной торговли </a:t>
            </a:r>
            <a:br>
              <a:rPr lang="ru-RU" sz="2000" b="1" i="1" dirty="0" smtClean="0">
                <a:solidFill>
                  <a:srgbClr val="9879CB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rgbClr val="9879CB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(млн. рублей)</a:t>
            </a:r>
            <a:endParaRPr lang="ru-RU" sz="2000" i="1" dirty="0">
              <a:solidFill>
                <a:srgbClr val="9879CB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87471694"/>
              </p:ext>
            </p:extLst>
          </p:nvPr>
        </p:nvGraphicFramePr>
        <p:xfrm>
          <a:off x="533400" y="1532237"/>
          <a:ext cx="10744200" cy="494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070212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150467"/>
            <a:ext cx="10058401" cy="730628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РОЖДАЕМОСТЬ, СМЕРТНОСТЬ И ЕСТЕСТВЕННАЯ УБЫЛЬ НАСЕЛЕНИЯ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(человек)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96503128"/>
              </p:ext>
            </p:extLst>
          </p:nvPr>
        </p:nvGraphicFramePr>
        <p:xfrm>
          <a:off x="5438835" y="1620672"/>
          <a:ext cx="6725652" cy="5371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381154600"/>
              </p:ext>
            </p:extLst>
          </p:nvPr>
        </p:nvGraphicFramePr>
        <p:xfrm>
          <a:off x="509616" y="2057400"/>
          <a:ext cx="4976784" cy="3903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" y="1420616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Естественная </a:t>
            </a:r>
            <a:r>
              <a:rPr lang="ru-RU" sz="20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убыль</a:t>
            </a:r>
            <a:r>
              <a:rPr lang="ru-RU" sz="20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20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9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5073012"/>
            <a:ext cx="1524000" cy="361296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5253660"/>
            <a:ext cx="1524000" cy="361296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5423164"/>
            <a:ext cx="1524000" cy="361296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47100" y="5554056"/>
            <a:ext cx="1524000" cy="361296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25000" y="5621960"/>
            <a:ext cx="2667000" cy="607517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/>
          <a:p>
            <a:pPr lvl="0"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январь-ноябрь</a:t>
            </a:r>
            <a:b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2019г. 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6483628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11783" y="71735"/>
            <a:ext cx="1148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НАСЕЛЕНИЮ</a:t>
            </a:r>
            <a:endParaRPr lang="ru-RU" sz="2400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9223" y="449585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7600" y="11430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6034" y="614065"/>
            <a:ext cx="114888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январе-декабре 2019г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населению области оказано платных услуг  во всех секторах реализации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72773,5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 рублей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(99,6%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январю-декабрю 2018г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6049" y="1371600"/>
            <a:ext cx="10298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Объем платных услуг населению по видам за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январь-декабрь 2019г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(млн. рублей)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06329178"/>
              </p:ext>
            </p:extLst>
          </p:nvPr>
        </p:nvGraphicFramePr>
        <p:xfrm>
          <a:off x="113782" y="1703234"/>
          <a:ext cx="12078217" cy="531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256638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607621" y="160337"/>
            <a:ext cx="1148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 ЦЕН  ПО  СЕКТОРАМ  ЭКОНОМИКИ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60600" y="2219190"/>
            <a:ext cx="248497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dec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100" i="1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Индексы цен и тарифов   </a:t>
            </a:r>
            <a:endParaRPr lang="ru-RU" altLang="ru-RU" sz="8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ru-RU" altLang="ru-RU" sz="1000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на конец периода, в процентах</a:t>
            </a:r>
            <a:endParaRPr lang="ru-RU" altLang="ru-RU" sz="800" dirty="0" smtClean="0">
              <a:solidFill>
                <a:srgbClr val="FFFFFF"/>
              </a:solidFill>
            </a:endParaRPr>
          </a:p>
          <a:p>
            <a:pPr eaLnBrk="0" hangingPunct="0"/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326199"/>
              </p:ext>
            </p:extLst>
          </p:nvPr>
        </p:nvGraphicFramePr>
        <p:xfrm>
          <a:off x="232536" y="927100"/>
          <a:ext cx="11783621" cy="356616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5286109"/>
                <a:gridCol w="1624378"/>
                <a:gridCol w="1624378"/>
                <a:gridCol w="1624378"/>
                <a:gridCol w="1624378"/>
              </a:tblGrid>
              <a:tr h="665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 2019 г. </a:t>
                      </a:r>
                      <a:b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декабрю 2018 г.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Январь-декабрь 2019 г. </a:t>
                      </a:r>
                      <a:b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 январю-декабрю 2018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400" b="1" u="sng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Справочно</a:t>
                      </a:r>
                      <a:endParaRPr lang="ru-RU" sz="14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декабрь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2018 г. </a:t>
                      </a:r>
                      <a:br>
                        <a:rPr lang="ru-RU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 </a:t>
                      </a:r>
                      <a:br>
                        <a:rPr lang="ru-RU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декабрю 2017 г.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  <a:tab pos="449580" algn="l"/>
                        </a:tabLst>
                        <a:defRPr/>
                      </a:pPr>
                      <a:r>
                        <a:rPr lang="ru-RU" sz="1400" b="1" u="sng" kern="1200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Справочно</a:t>
                      </a:r>
                      <a:endParaRPr lang="ru-RU" sz="1400" b="1" u="sng" kern="1200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400" b="1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январь-декабрь 2018г. </a:t>
                      </a:r>
                      <a:br>
                        <a:rPr lang="ru-RU" sz="1400" b="1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400" b="1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 январю-декабрю 2017г. </a:t>
                      </a:r>
                      <a:endParaRPr lang="ru-RU" sz="1400" b="1" kern="12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725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потребительских цен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0289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102,2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0289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104,9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8417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105,2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8417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102,8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62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цен производителей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промышленных товаров (на товары, предназначенные для реализации на внутреннем рынке)</a:t>
                      </a:r>
                      <a:endParaRPr lang="ru-RU" sz="1600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0289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109,1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0289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102,1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99,1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101,6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1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цен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производителей сельскохозяйственной продукции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0289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102,1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  <a:tab pos="30289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107,7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106,2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99,5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Сводный индекс цен на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продукцию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(затраты, услуги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инвестиционного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назначения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0289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105,9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0289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108,5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112,9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107,3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тарифов на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грузовые перевозки автомобильным транспортом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0289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100,3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0289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108,2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107,9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384175" algn="dec"/>
                        </a:tabLs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104,3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 anchor="b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Гипермаркет Глобус каталог, Щелково, Климовск, Владимир, Ярославль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2667000" cy="1646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1000" y="560447"/>
            <a:ext cx="115113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384175" algn="dec"/>
              </a:tabLs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Индексы цен и тарифов  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                                                                             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на конец периода, в процентах</a:t>
            </a: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https://news-armavir.ru/sites/default/files/fields/node.news.field_image/2019-04/pischevoe-oborudovanie-sarato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news-armavir.ru/sites/default/files/fields/node.news.field_image/2019-04/pischevoe-oborudovanie-sarato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http://www.vbglenobl.ru/sites/default/files/news/5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50" y="4876800"/>
            <a:ext cx="2925225" cy="1691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tulactive.ru/wp-content/uploads/2016/07/promyshlenno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25" y="4876799"/>
            <a:ext cx="2713575" cy="1691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s://avatars.mds.yandex.net/get-zen_doc/1900274/pub_5d2828a7ca46cb00ad9d8dcf_5d282a0ebc228f00ad3abae3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375" y="4876800"/>
            <a:ext cx="2637225" cy="1691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5598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25461" y="138545"/>
            <a:ext cx="1148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kern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Средние цены и изменение цен </a:t>
            </a:r>
            <a:r>
              <a:rPr lang="ru-RU" altLang="ru-RU" sz="2000" b="1" kern="0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отдельные виды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kern="0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продовольственных товаров в </a:t>
            </a:r>
            <a:r>
              <a:rPr lang="ru-RU" altLang="ru-RU" sz="2000" b="1" kern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декабре 2019 </a:t>
            </a:r>
            <a:r>
              <a:rPr lang="ru-RU" altLang="ru-RU" sz="2000" b="1" kern="0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года</a:t>
            </a:r>
            <a:endParaRPr lang="ru-RU" sz="2000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676978"/>
              </p:ext>
            </p:extLst>
          </p:nvPr>
        </p:nvGraphicFramePr>
        <p:xfrm>
          <a:off x="182902" y="829923"/>
          <a:ext cx="11907498" cy="585226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638646"/>
                <a:gridCol w="10268852"/>
              </a:tblGrid>
              <a:tr h="4959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</a:rPr>
                        <a:t>Средняя цена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(рублей)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4835" marR="848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Прирост</a:t>
                      </a:r>
                      <a:r>
                        <a:rPr lang="ru-RU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снижение (-) </a:t>
                      </a:r>
                      <a:r>
                        <a:rPr lang="ru-RU" sz="1600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</a:t>
                      </a:r>
                      <a:r>
                        <a:rPr lang="en-US" sz="1600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процентах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декабрю 2018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4835" marR="84835" marT="0" marB="0" anchor="ctr"/>
                </a:tc>
              </a:tr>
              <a:tr h="1933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4835" marR="848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218,64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231,25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533,69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49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135,92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53,97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56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62,01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25,61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56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319,43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786,50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44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43,56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84,79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56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56,10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59,22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62,58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16,73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56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22,35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22,41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56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119,76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103,17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79,68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8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144,66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39" marR="15039" marT="80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211697"/>
              </p:ext>
            </p:extLst>
          </p:nvPr>
        </p:nvGraphicFramePr>
        <p:xfrm>
          <a:off x="2252423" y="1430971"/>
          <a:ext cx="9753600" cy="5352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2" descr="Картинки по запросу гречка круп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t="9706" r="24062" b="24837"/>
          <a:stretch>
            <a:fillRect/>
          </a:stretch>
        </p:blipFill>
        <p:spPr bwMode="auto">
          <a:xfrm>
            <a:off x="4100332" y="4618790"/>
            <a:ext cx="428105" cy="2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4" descr="Картинки по запросу картоф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85" y="4961281"/>
            <a:ext cx="588547" cy="27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hart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21" b="93279" l="4125" r="92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833" y="5699195"/>
            <a:ext cx="688927" cy="272455"/>
          </a:xfrm>
          <a:prstGeom prst="rect">
            <a:avLst/>
          </a:prstGeom>
        </p:spPr>
      </p:pic>
      <p:pic>
        <p:nvPicPr>
          <p:cNvPr id="9" name="Рисунок 33" descr="Картинки по запросу сахар песо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2" b="24686"/>
          <a:stretch>
            <a:fillRect/>
          </a:stretch>
        </p:blipFill>
        <p:spPr bwMode="auto">
          <a:xfrm>
            <a:off x="4771313" y="2937360"/>
            <a:ext cx="618280" cy="2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Картинки по запросу лу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83" b="94483" l="6977" r="911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815" y="5198751"/>
            <a:ext cx="605820" cy="2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hart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95" b="99451" l="108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969" y="5435965"/>
            <a:ext cx="661791" cy="229911"/>
          </a:xfrm>
          <a:prstGeom prst="rect">
            <a:avLst/>
          </a:prstGeom>
        </p:spPr>
      </p:pic>
      <p:pic>
        <p:nvPicPr>
          <p:cNvPr id="12" name="Рисунок 11" descr="Картинки по запросу &quot;рис шлифованный фото&quot;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92" b="91770" l="9615" r="90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958" y="4196994"/>
            <a:ext cx="574172" cy="34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Картинки по запросу буханка хлеба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727" r="1193" b="4968"/>
          <a:stretch/>
        </p:blipFill>
        <p:spPr bwMode="auto">
          <a:xfrm>
            <a:off x="3192206" y="3735232"/>
            <a:ext cx="386849" cy="258456"/>
          </a:xfrm>
          <a:prstGeom prst="rect">
            <a:avLst/>
          </a:prstGeom>
          <a:noFill/>
          <a:extLst/>
        </p:spPr>
      </p:pic>
      <p:pic>
        <p:nvPicPr>
          <p:cNvPr id="14" name="Рисунок 39" descr="Картинки по запросу буханка хлеб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48" y="4014691"/>
            <a:ext cx="645053" cy="21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3" descr="Картинки по запросу свинин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10500" r="10672" b="17000"/>
          <a:stretch>
            <a:fillRect/>
          </a:stretch>
        </p:blipFill>
        <p:spPr bwMode="auto">
          <a:xfrm>
            <a:off x="2723266" y="1834802"/>
            <a:ext cx="613403" cy="26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Картинки по запросу баранина"/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2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63" y="2078625"/>
            <a:ext cx="595540" cy="27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8" descr="Картинки по запросу куры охлажденные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1817" r="9496" b="5455"/>
          <a:stretch>
            <a:fillRect/>
          </a:stretch>
        </p:blipFill>
        <p:spPr bwMode="auto">
          <a:xfrm>
            <a:off x="2703332" y="2286000"/>
            <a:ext cx="484373" cy="24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Картинки по запросу яйца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5294" r="-3529" b="8234"/>
          <a:stretch>
            <a:fillRect/>
          </a:stretch>
        </p:blipFill>
        <p:spPr bwMode="auto">
          <a:xfrm>
            <a:off x="2730457" y="2743239"/>
            <a:ext cx="525627" cy="27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Картинки по запросу чай черный байховый"/>
          <p:cNvPicPr/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85" y="3500674"/>
            <a:ext cx="565939" cy="23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Картинки по запросу яблоки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37" y="6157192"/>
            <a:ext cx="532911" cy="24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Картинки по запросу конфеты Ласточка, Ромашка, Васильки"/>
          <p:cNvPicPr/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9664" y1="56571" x2="21513" y2="40762"/>
                        <a14:foregroundMark x1="21849" y1="40571" x2="49580" y2="17905"/>
                        <a14:foregroundMark x1="49412" y1="18095" x2="63697" y2="21714"/>
                        <a14:foregroundMark x1="63697" y1="21333" x2="68739" y2="4762"/>
                        <a14:foregroundMark x1="69244" y1="4762" x2="84034" y2="12952"/>
                        <a14:foregroundMark x1="84034" y1="12762" x2="89412" y2="20381"/>
                        <a14:foregroundMark x1="89916" y1="21143" x2="92773" y2="31048"/>
                        <a14:foregroundMark x1="92941" y1="31619" x2="77143" y2="32000"/>
                        <a14:foregroundMark x1="77479" y1="32381" x2="77647" y2="49714"/>
                        <a14:foregroundMark x1="77311" y1="48952" x2="91429" y2="59429"/>
                        <a14:foregroundMark x1="91429" y1="60381" x2="92101" y2="76762"/>
                        <a14:foregroundMark x1="92269" y1="76571" x2="72941" y2="86667"/>
                        <a14:foregroundMark x1="72773" y1="86286" x2="54454" y2="73714"/>
                        <a14:foregroundMark x1="53782" y1="73905" x2="48739" y2="78095"/>
                        <a14:foregroundMark x1="48571" y1="78476" x2="41513" y2="79048"/>
                        <a14:foregroundMark x1="41176" y1="78857" x2="35966" y2="76952"/>
                        <a14:foregroundMark x1="36975" y1="77905" x2="35630" y2="93714"/>
                        <a14:foregroundMark x1="34958" y1="92952" x2="34958" y2="92952"/>
                        <a14:foregroundMark x1="35126" y1="92762" x2="21008" y2="88381"/>
                        <a14:foregroundMark x1="21008" y1="88381" x2="16134" y2="75238"/>
                        <a14:foregroundMark x1="15630" y1="75810" x2="7731" y2="67619"/>
                        <a14:foregroundMark x1="7227" y1="66667" x2="5714" y2="57905"/>
                        <a14:foregroundMark x1="5882" y1="57524" x2="19832" y2="54857"/>
                        <a14:backgroundMark x1="49076" y1="17714" x2="62185" y2="20952"/>
                        <a14:backgroundMark x1="69076" y1="4381" x2="69076" y2="4381"/>
                        <a14:backgroundMark x1="84370" y1="12762" x2="84370" y2="12762"/>
                        <a14:backgroundMark x1="69748" y1="4381" x2="86218" y2="14095"/>
                        <a14:backgroundMark x1="89244" y1="18667" x2="93109" y2="32762"/>
                        <a14:backgroundMark x1="92605" y1="32381" x2="77815" y2="32762"/>
                        <a14:backgroundMark x1="48739" y1="79429" x2="37479" y2="79238"/>
                        <a14:backgroundMark x1="12605" y1="54667" x2="18992" y2="56190"/>
                        <a14:backgroundMark x1="19664" y1="51238" x2="19496" y2="5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8" t="7238" r="7733" b="4763"/>
          <a:stretch/>
        </p:blipFill>
        <p:spPr bwMode="auto">
          <a:xfrm>
            <a:off x="3230895" y="3314062"/>
            <a:ext cx="430129" cy="230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Картинки по запросу молоко пастеризованное ополье"/>
          <p:cNvPicPr/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020">
            <a:off x="3134279" y="2524981"/>
            <a:ext cx="502705" cy="28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1" y="1540414"/>
            <a:ext cx="866353" cy="331411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48" y="4395303"/>
            <a:ext cx="417761" cy="28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950864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60006" y="160188"/>
            <a:ext cx="1148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11424" y="591075"/>
            <a:ext cx="10945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tabLst>
                <a:tab pos="2610485" algn="l"/>
              </a:tabLs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январе-ноябре 2019г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сальдированный финансовый результат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прибыль минус убыток)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организаций области (без субъектов малого предпринимательства, банков, страховых и бюджетных организаций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действующих ценах составил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53257,3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рублей</a:t>
            </a:r>
            <a:r>
              <a:rPr lang="en-US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b="1" cap="all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4476" y="1668289"/>
            <a:ext cx="2662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366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организации 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2895" y="2015222"/>
            <a:ext cx="5306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Прибыль в размере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57711,9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 рублей</a:t>
            </a:r>
            <a:endParaRPr lang="ru-RU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16770" y="1661036"/>
            <a:ext cx="2577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144 </a:t>
            </a:r>
            <a: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организации</a:t>
            </a:r>
            <a:endParaRPr lang="ru-RU" sz="24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69606" y="1998246"/>
            <a:ext cx="4737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Убыток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сумму </a:t>
            </a:r>
            <a:r>
              <a:rPr lang="ru-RU" sz="2400" b="1" dirty="0" smtClean="0">
                <a:solidFill>
                  <a:srgbClr val="00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4454,7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 рублей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65275087"/>
              </p:ext>
            </p:extLst>
          </p:nvPr>
        </p:nvGraphicFramePr>
        <p:xfrm>
          <a:off x="766406" y="2870200"/>
          <a:ext cx="10668000" cy="382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60006" y="6581000"/>
            <a:ext cx="21139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Предварительная оценка</a:t>
            </a:r>
            <a:endParaRPr lang="ru-RU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345" y="2743200"/>
            <a:ext cx="11467225" cy="67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Прибыль от продаж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Владимирской области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216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(без субъектов малого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0920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179249"/>
            <a:ext cx="90677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И СОСТАВ РАБОЧЕЙ СИЛЫ </a:t>
            </a:r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 году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(тысяч человек)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801241"/>
              </p:ext>
            </p:extLst>
          </p:nvPr>
        </p:nvGraphicFramePr>
        <p:xfrm>
          <a:off x="457200" y="1225689"/>
          <a:ext cx="6096000" cy="3992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771280"/>
              </p:ext>
            </p:extLst>
          </p:nvPr>
        </p:nvGraphicFramePr>
        <p:xfrm>
          <a:off x="7193330" y="3505200"/>
          <a:ext cx="4810127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Смотреть исходное изображени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02469"/>
            <a:ext cx="3200400" cy="26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198080"/>
            <a:ext cx="2299187" cy="17844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" y="5412827"/>
            <a:ext cx="495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 работников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(включая субъекты малого предпринимательства)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январь-ноябрь 2019г.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409 тыс.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9747031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8" descr="http://www.onlinetambov.ru/upload/iblock/c54/c541f3af3885e361718a2443c70b1cb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25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49" y="1148954"/>
            <a:ext cx="3833451" cy="236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0929" y="138545"/>
            <a:ext cx="32529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485806"/>
              </p:ext>
            </p:extLst>
          </p:nvPr>
        </p:nvGraphicFramePr>
        <p:xfrm>
          <a:off x="1447800" y="3581400"/>
          <a:ext cx="7696240" cy="276884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93629"/>
                <a:gridCol w="2662446"/>
                <a:gridCol w="2940165"/>
              </a:tblGrid>
              <a:tr h="396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</a:tr>
              <a:tr h="494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мужчины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4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женщины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9525" cap="flat" cmpd="sng" algn="ctr">
                      <a:noFill/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9525" cap="flat" cmpd="sng" algn="ctr">
                      <a:noFill/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96284">
                <a:tc>
                  <a:txBody>
                    <a:bodyPr/>
                    <a:lstStyle/>
                    <a:p>
                      <a:pPr algn="l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400" b="1" i="1" u="none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400" b="1" i="1" u="none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4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город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noFill/>
                      <a:prstDash val="soli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4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село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85146" y="1734209"/>
            <a:ext cx="743965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безработицы по методологии МОТ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в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от численности рабочей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силы)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2018г. –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2019г. –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</a:t>
            </a:r>
          </a:p>
          <a:p>
            <a:pPr algn="ctr"/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9600" y="718066"/>
            <a:ext cx="10820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официально </a:t>
            </a:r>
            <a:r>
              <a:rPr lang="ru-RU" sz="22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зарегистрированных </a:t>
            </a:r>
            <a:r>
              <a:rPr lang="ru-RU" sz="2200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безработных</a:t>
            </a:r>
          </a:p>
          <a:p>
            <a:r>
              <a:rPr lang="ru-RU" sz="2200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конец </a:t>
            </a:r>
            <a:r>
              <a:rPr lang="ru-RU" sz="22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декабря </a:t>
            </a:r>
            <a:r>
              <a:rPr lang="ru-RU" sz="2200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2019г. </a:t>
            </a:r>
            <a:r>
              <a:rPr lang="ru-RU" sz="2200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 </a:t>
            </a:r>
            <a:r>
              <a:rPr lang="ru-RU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тыс.человек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9865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23786" y="3897615"/>
            <a:ext cx="9645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9" descr="C:\Users\p33_PahlyaevaNA\Desktop\Алена\работа\калейдоскоп\Новая папка\Новая папка\дох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3" y="4648200"/>
            <a:ext cx="4005076" cy="179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11759" y="152399"/>
            <a:ext cx="1044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номинальная начисленная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заработная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 работников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(рублей)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29298719"/>
              </p:ext>
            </p:extLst>
          </p:nvPr>
        </p:nvGraphicFramePr>
        <p:xfrm>
          <a:off x="1394134" y="1318569"/>
          <a:ext cx="9375467" cy="353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165761" y="2129135"/>
            <a:ext cx="180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/>
                <a:ea typeface="Times New Roman"/>
              </a:rPr>
              <a:t>30662,5</a:t>
            </a:r>
            <a:endParaRPr lang="ru-RU" sz="2400" b="1" dirty="0">
              <a:solidFill>
                <a:prstClr val="black"/>
              </a:solidFill>
              <a:latin typeface="Arial"/>
              <a:ea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43000" y="3729335"/>
            <a:ext cx="180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/>
                <a:ea typeface="Times New Roman"/>
              </a:rPr>
              <a:t>31877,7</a:t>
            </a:r>
            <a:endParaRPr lang="ru-RU" sz="2400" b="1" dirty="0">
              <a:solidFill>
                <a:prstClr val="black"/>
              </a:solidFill>
              <a:latin typeface="Arial"/>
              <a:ea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200" y="5540694"/>
            <a:ext cx="8324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Реальная заработная плата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101,5 %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отношению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соответствующему периоду прошлого года)</a:t>
            </a:r>
          </a:p>
        </p:txBody>
      </p:sp>
    </p:spTree>
    <p:extLst>
      <p:ext uri="{BB962C8B-B14F-4D97-AF65-F5344CB8AC3E}">
        <p14:creationId xmlns:p14="http://schemas.microsoft.com/office/powerpoint/2010/main" val="16895903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23786" y="3897615"/>
            <a:ext cx="9645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653180"/>
              </p:ext>
            </p:extLst>
          </p:nvPr>
        </p:nvGraphicFramePr>
        <p:xfrm>
          <a:off x="855148" y="1065262"/>
          <a:ext cx="10651052" cy="5792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cture 17" descr="C:\Users\p33_PahlyaevaNA\Desktop\Алена\работа\калейдоскоп\Новая папка\Новая папка\зарплата-png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93293" l="78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" y="1813142"/>
            <a:ext cx="1827640" cy="103548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dengivchehi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646" y="3711774"/>
            <a:ext cx="3900612" cy="27617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25673" y="54421"/>
            <a:ext cx="104420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Среднемесячная номинальная начисленная  заработная плата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работников  организаций по областям Центрального Федерального округа 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январь-ноябрь 2019г.,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58" y="6596121"/>
            <a:ext cx="27754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Январь-октябрь 2019г.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52600" y="3352800"/>
            <a:ext cx="5867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8501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89463053"/>
              </p:ext>
            </p:extLst>
          </p:nvPr>
        </p:nvGraphicFramePr>
        <p:xfrm>
          <a:off x="914400" y="776234"/>
          <a:ext cx="10515600" cy="5851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5513" y="1444079"/>
            <a:ext cx="14636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ru-RU" sz="2200" b="1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801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(106,2%)</a:t>
            </a:r>
            <a:endParaRPr lang="ru-RU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4400" y="99126"/>
            <a:ext cx="1021080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ЖИЗНИ НАСЕЛЕНИЯ ВЛАДИМИРСКОЙ ОБЛАСТИ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ЯНВАРЬ-СЕНТЯБРЬ  2019 ГОДА</a:t>
            </a:r>
            <a:r>
              <a:rPr lang="ru-RU" sz="20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000" b="1" baseline="30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(в процентах к предыдущему году)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06148" y="6288820"/>
            <a:ext cx="30571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baseline="300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b="1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Предварительные данные.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8200" y="3581400"/>
            <a:ext cx="1732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98,9%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5186" y="5229388"/>
            <a:ext cx="13308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21 103 </a:t>
            </a:r>
          </a:p>
          <a:p>
            <a:pPr algn="ctr"/>
            <a:r>
              <a:rPr lang="ru-RU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104,1%)</a:t>
            </a:r>
            <a:endParaRPr lang="ru-RU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80649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3400" y="107745"/>
            <a:ext cx="54102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денежных доходов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Владимирской области 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9 месяцев 2019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sz="18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ru-RU" sz="18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(процентов)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1200" y="107745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Среднедушевые денежные доходы населения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9 месяцев 2019 года по ЦФО (в месяц),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6365557"/>
            <a:ext cx="11658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aseline="300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05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Предварительные данные. Показатели рассчитаны в соответствии с  методологическими </a:t>
            </a:r>
            <a:r>
              <a:rPr lang="ru-RU" sz="105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положениями по </a:t>
            </a:r>
            <a:r>
              <a:rPr lang="ru-RU" sz="105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расчету показателей денежных доходов и расходов населения от 02.07.2014г. №465 с </a:t>
            </a:r>
            <a:r>
              <a:rPr lang="ru-RU" sz="105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изменениями от </a:t>
            </a:r>
            <a:r>
              <a:rPr lang="ru-RU" sz="105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20.11.2018г. №680.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9379206"/>
              </p:ext>
            </p:extLst>
          </p:nvPr>
        </p:nvGraphicFramePr>
        <p:xfrm>
          <a:off x="5638800" y="707909"/>
          <a:ext cx="6248400" cy="5597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66314236"/>
              </p:ext>
            </p:extLst>
          </p:nvPr>
        </p:nvGraphicFramePr>
        <p:xfrm>
          <a:off x="381000" y="1306095"/>
          <a:ext cx="5410200" cy="518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638800" y="4876800"/>
            <a:ext cx="4114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27715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9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Picture 2" descr="C:\Users\p33_alysenkova\AppData\Local\Microsoft\Windows\Temporary Internet Files\Content.Outlook\M40IESF0\IMG_20200122_1444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36" b="92840" l="6204" r="95185">
                        <a14:foregroundMark x1="6296" y1="24691" x2="6296" y2="24691"/>
                        <a14:foregroundMark x1="11852" y1="31728" x2="6204" y2="27284"/>
                        <a14:foregroundMark x1="25833" y1="29506" x2="31204" y2="26173"/>
                        <a14:foregroundMark x1="30463" y1="19753" x2="31019" y2="19259"/>
                        <a14:foregroundMark x1="63333" y1="77778" x2="67130" y2="92840"/>
                        <a14:foregroundMark x1="81759" y1="62593" x2="89537" y2="45802"/>
                        <a14:foregroundMark x1="92963" y1="48765" x2="95185" y2="48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4" t="17216" r="3022" b="1466"/>
          <a:stretch/>
        </p:blipFill>
        <p:spPr bwMode="auto">
          <a:xfrm>
            <a:off x="2682340" y="1713585"/>
            <a:ext cx="6486526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гнутая влево стрелка 4"/>
          <p:cNvSpPr/>
          <p:nvPr/>
        </p:nvSpPr>
        <p:spPr>
          <a:xfrm rot="1197551">
            <a:off x="4148604" y="2425497"/>
            <a:ext cx="908845" cy="21438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 вправо с вырезом 7"/>
          <p:cNvSpPr/>
          <p:nvPr/>
        </p:nvSpPr>
        <p:spPr>
          <a:xfrm rot="8351798">
            <a:off x="7538823" y="2123758"/>
            <a:ext cx="1899857" cy="368429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628346">
            <a:off x="4205820" y="2846843"/>
            <a:ext cx="2069698" cy="1568200"/>
          </a:xfrm>
          <a:prstGeom prst="ellipse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 rot="1224646">
            <a:off x="7606961" y="4497389"/>
            <a:ext cx="1756641" cy="404613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88781" y="2849212"/>
            <a:ext cx="18523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5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 -региональная миграция</a:t>
            </a:r>
          </a:p>
          <a:p>
            <a:pPr algn="ctr"/>
            <a:r>
              <a:rPr lang="ru-RU" sz="2400" b="1" spc="-1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13637 чел.</a:t>
            </a:r>
            <a:endParaRPr lang="ru-RU" sz="2400" b="1" spc="-1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1050401"/>
            <a:ext cx="2057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2000" b="1" spc="-15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06600"/>
                </a:solidFill>
              </a:rPr>
              <a:t>Прибыло из других регионов</a:t>
            </a:r>
          </a:p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15384 чел.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10742" y="1052066"/>
            <a:ext cx="23716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2000" b="1" spc="-15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Прибыло из других стран</a:t>
            </a:r>
          </a:p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6589 чел.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434" y="4616101"/>
            <a:ext cx="266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2000" b="1" spc="-1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Выбыло </a:t>
            </a:r>
            <a:br>
              <a:rPr lang="ru-RU" dirty="0"/>
            </a:br>
            <a:r>
              <a:rPr lang="ru-RU" dirty="0"/>
              <a:t>в другие регионы</a:t>
            </a:r>
          </a:p>
          <a:p>
            <a:r>
              <a:rPr lang="ru-RU" sz="2800" dirty="0">
                <a:solidFill>
                  <a:srgbClr val="FF0000"/>
                </a:solidFill>
              </a:rPr>
              <a:t>18470 чел.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25216" y="4707365"/>
            <a:ext cx="20392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2000" b="1" spc="-15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C00000"/>
                </a:solidFill>
              </a:rPr>
              <a:t>Выбыло в другие страны</a:t>
            </a:r>
          </a:p>
          <a:p>
            <a:r>
              <a:rPr lang="ru-RU" sz="2800" dirty="0">
                <a:solidFill>
                  <a:srgbClr val="FF0000"/>
                </a:solidFill>
              </a:rPr>
              <a:t>1000 чел.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6934" y="105488"/>
            <a:ext cx="879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Миграция населения Владимирской области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11 месяцев 2019 года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1100" y="6204857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Миграционный прирост за январь–ноябрь 2019 года составил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2503 чел.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гнутая вправо стрелка 5"/>
          <p:cNvSpPr/>
          <p:nvPr/>
        </p:nvSpPr>
        <p:spPr>
          <a:xfrm rot="1415179">
            <a:off x="5329386" y="2943380"/>
            <a:ext cx="914400" cy="19903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 rot="8811958">
            <a:off x="2228906" y="4149972"/>
            <a:ext cx="1547649" cy="404613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с вырезом 19"/>
          <p:cNvSpPr/>
          <p:nvPr/>
        </p:nvSpPr>
        <p:spPr>
          <a:xfrm rot="1438327">
            <a:off x="1578293" y="2327198"/>
            <a:ext cx="1452381" cy="368429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10748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10971451"/>
              </p:ext>
            </p:extLst>
          </p:nvPr>
        </p:nvGraphicFramePr>
        <p:xfrm>
          <a:off x="2209800" y="556210"/>
          <a:ext cx="3816000" cy="518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6512" y="381000"/>
            <a:ext cx="622428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 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Владимирской 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endParaRPr lang="ru-RU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денежными доходами 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 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величины прожиточного 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минимума </a:t>
            </a:r>
            <a:r>
              <a:rPr lang="ru-RU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процентах от общей численности населения региона)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9168748"/>
              </p:ext>
            </p:extLst>
          </p:nvPr>
        </p:nvGraphicFramePr>
        <p:xfrm>
          <a:off x="533400" y="1532236"/>
          <a:ext cx="5436244" cy="4544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35423050"/>
              </p:ext>
            </p:extLst>
          </p:nvPr>
        </p:nvGraphicFramePr>
        <p:xfrm>
          <a:off x="6096000" y="1676400"/>
          <a:ext cx="5943600" cy="440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263411" y="381117"/>
            <a:ext cx="5638800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 населения </a:t>
            </a:r>
            <a:endParaRPr lang="ru-RU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среднедушевому денежному доходу, </a:t>
            </a:r>
            <a:endParaRPr lang="ru-RU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процентах от общей численности населения региона в 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 </a:t>
            </a:r>
            <a:r>
              <a:rPr lang="ru-RU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(рублей)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6076622"/>
            <a:ext cx="1112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aseline="300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0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на основе материалов выборочного обследования домашних хозяйств и макроэкономического показателя среднедушевых денежных доходов населения. Показатели за 2013-2018 гг. </a:t>
            </a:r>
            <a:r>
              <a:rPr lang="ru-RU" sz="10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рассчитаны с </a:t>
            </a:r>
            <a:r>
              <a:rPr lang="ru-RU" sz="10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величины макроэкономического показателя среднедушевых денежных доходов населения, определенной в соответствии с Методологическими положениями по расчету показателей денежных доходов и расходов населения (приказ Росстата от 2 июля 2014 г. №465 с </a:t>
            </a:r>
            <a:r>
              <a:rPr lang="ru-RU" sz="10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изменениями от </a:t>
            </a:r>
            <a:r>
              <a:rPr lang="ru-RU" sz="10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ноября 2018 г</a:t>
            </a:r>
            <a:r>
              <a:rPr lang="ru-RU" sz="10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</a:p>
          <a:p>
            <a:pPr algn="just"/>
            <a:r>
              <a:rPr lang="ru-RU" sz="1000" baseline="300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0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2018 год  - данные предварительные.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38315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035791" y="76200"/>
            <a:ext cx="8305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Величина прожиточного минимума </a:t>
            </a:r>
            <a:r>
              <a:rPr lang="ru-RU" sz="20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Владимирской области </a:t>
            </a:r>
            <a:endParaRPr lang="ru-RU" sz="2000" b="1" dirty="0" smtClean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i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расчете на душу </a:t>
            </a:r>
            <a:r>
              <a:rPr lang="ru-RU" i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населения, рублей в месяц )</a:t>
            </a:r>
            <a:endParaRPr lang="ru-RU" i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01754"/>
              </p:ext>
            </p:extLst>
          </p:nvPr>
        </p:nvGraphicFramePr>
        <p:xfrm>
          <a:off x="685800" y="860424"/>
          <a:ext cx="10924764" cy="340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Документ" r:id="rId3" imgW="6088175" imgH="3157909" progId="Word.Document.12">
                  <p:embed/>
                </p:oleObj>
              </mc:Choice>
              <mc:Fallback>
                <p:oleObj name="Документ" r:id="rId3" imgW="6088175" imgH="315790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860424"/>
                        <a:ext cx="10924764" cy="3406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/>
          <p:nvPr/>
        </p:nvPicPr>
        <p:blipFill rotWithShape="1">
          <a:blip r:embed="rId5">
            <a:clrChange>
              <a:clrFrom>
                <a:srgbClr val="C1E6FA"/>
              </a:clrFrom>
              <a:clrTo>
                <a:srgbClr val="C1E6FA">
                  <a:alpha val="0"/>
                </a:srgbClr>
              </a:clrTo>
            </a:clrChange>
          </a:blip>
          <a:srcRect l="18528" t="21596" r="17874" b="14242"/>
          <a:stretch/>
        </p:blipFill>
        <p:spPr bwMode="auto">
          <a:xfrm>
            <a:off x="6400800" y="3810000"/>
            <a:ext cx="46482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820" t="82629" r="19608" b="11991"/>
          <a:stretch/>
        </p:blipFill>
        <p:spPr bwMode="auto">
          <a:xfrm>
            <a:off x="1600200" y="5430672"/>
            <a:ext cx="4267200" cy="970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4444" y="2780273"/>
            <a:ext cx="5023112" cy="129745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228600" y="4062238"/>
            <a:ext cx="7143363" cy="11955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Величина прожиточного минимума </a:t>
            </a:r>
            <a:b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Центральному федеральному округу </a:t>
            </a:r>
            <a:b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3 квартале 2019 года</a:t>
            </a:r>
            <a:b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(рублей в месяц на человека)</a:t>
            </a:r>
            <a:endParaRPr lang="ru-RU" b="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679870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84444" y="2780273"/>
            <a:ext cx="5023112" cy="129745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8295" r="8458" b="3862"/>
          <a:stretch/>
        </p:blipFill>
        <p:spPr bwMode="auto">
          <a:xfrm>
            <a:off x="993414" y="838200"/>
            <a:ext cx="10090869" cy="573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6521" y="76200"/>
            <a:ext cx="115589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Официальная статистическая информация размещается на  сайте </a:t>
            </a:r>
            <a:r>
              <a:rPr lang="ru-RU" sz="2000" b="1" dirty="0" err="1" smtClean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Владимирстата</a:t>
            </a:r>
            <a:endParaRPr lang="ru-RU" sz="2000" b="1" dirty="0" smtClean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https://vladimirstat.gks.ru/</a:t>
            </a:r>
            <a:endParaRPr lang="ru-RU" b="1" i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5791167"/>
            <a:ext cx="5711956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64E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i="1" dirty="0">
              <a:solidFill>
                <a:srgbClr val="464E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37531"/>
      </p:ext>
    </p:extLst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271778"/>
              </p:ext>
            </p:extLst>
          </p:nvPr>
        </p:nvGraphicFramePr>
        <p:xfrm>
          <a:off x="368136" y="531800"/>
          <a:ext cx="10795000" cy="6325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8136" y="26447"/>
            <a:ext cx="1079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зарегистрированных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муниципальным образованиям Владимирской области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конец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года; единиц)</a:t>
            </a:r>
          </a:p>
        </p:txBody>
      </p:sp>
      <p:pic>
        <p:nvPicPr>
          <p:cNvPr id="1026" name="Picture 2" descr="K:\DOC\Орлова Татьяна\АМОСОВА И.А\2020год\Пресс-конференция\Картинки\bbeff4cebef39f32f1893f16954d7ef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37" y="2014247"/>
            <a:ext cx="4438263" cy="47568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77400" y="2286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29742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934200" y="4229648"/>
            <a:ext cx="101600" cy="955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1225" y="4285024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aramond"/>
                <a:cs typeface="Arial" panose="020B0604020202020204" pitchFamily="34" charset="0"/>
              </a:rPr>
              <a:t>Владимир</a:t>
            </a:r>
            <a:endParaRPr lang="ru-RU" sz="1200" b="1" dirty="0">
              <a:solidFill>
                <a:srgbClr val="C00000"/>
              </a:solidFill>
              <a:latin typeface="Garamond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71190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421" y="36974"/>
            <a:ext cx="1173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Количество зарегистрированных </a:t>
            </a:r>
            <a:r>
              <a:rPr lang="ru-RU" dirty="0">
                <a:solidFill>
                  <a:srgbClr val="C00000"/>
                </a:solidFill>
              </a:rPr>
              <a:t>индивидуальных предпринимателей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по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муниципальным образованиям Владимирской области (на конец года; единиц)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338615"/>
              </p:ext>
            </p:extLst>
          </p:nvPr>
        </p:nvGraphicFramePr>
        <p:xfrm>
          <a:off x="362857" y="914400"/>
          <a:ext cx="11435102" cy="611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3" name="Picture 2" descr="K:\DOC\Орлова Татьяна\АМОСОВА И.А\2020год\Пресс-конференция\Картинки\bbeff4cebef39f32f1893f16954d7ef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37" y="2014247"/>
            <a:ext cx="4438263" cy="47568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934200" y="4229648"/>
            <a:ext cx="101600" cy="955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1225" y="4285024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aramond"/>
                <a:cs typeface="Arial" panose="020B0604020202020204" pitchFamily="34" charset="0"/>
              </a:rPr>
              <a:t>Владимир</a:t>
            </a:r>
            <a:endParaRPr lang="ru-RU" sz="1200" b="1" dirty="0">
              <a:solidFill>
                <a:srgbClr val="C00000"/>
              </a:solidFill>
              <a:latin typeface="Garamon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2809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0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 Распределение организаций и индивидуальных предпринимателей </a:t>
            </a:r>
          </a:p>
          <a:p>
            <a:r>
              <a:rPr lang="ru-RU" dirty="0"/>
              <a:t>по видам экономической деятельности на конец 2019 г., (в процентах)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5939" y="1090646"/>
            <a:ext cx="1219181" cy="91442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ЮЛ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29742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-5939" y="4281444"/>
            <a:ext cx="1219180" cy="914425"/>
          </a:xfrm>
          <a:prstGeom prst="rect">
            <a:avLst/>
          </a:prstGeom>
        </p:spPr>
        <p:txBody>
          <a:bodyPr wrap="none" rtlCol="0"/>
          <a:lstStyle>
            <a:defPPr>
              <a:defRPr lang="pl-PL"/>
            </a:defPPr>
            <a:lvl1pPr marL="0" indent="0" algn="ctr">
              <a:defRPr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sz="2400" dirty="0">
                <a:solidFill>
                  <a:srgbClr val="006600"/>
                </a:solidFill>
              </a:rPr>
              <a:t>ИП</a:t>
            </a:r>
          </a:p>
          <a:p>
            <a:r>
              <a:rPr lang="ru-RU" sz="2400" dirty="0">
                <a:solidFill>
                  <a:srgbClr val="006600"/>
                </a:solidFill>
              </a:rPr>
              <a:t>41134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833439"/>
              </p:ext>
            </p:extLst>
          </p:nvPr>
        </p:nvGraphicFramePr>
        <p:xfrm>
          <a:off x="6631316" y="762649"/>
          <a:ext cx="5384841" cy="6025520"/>
        </p:xfrm>
        <a:graphic>
          <a:graphicData uri="http://schemas.openxmlformats.org/drawingml/2006/table">
            <a:tbl>
              <a:tblPr/>
              <a:tblGrid>
                <a:gridCol w="5384841"/>
              </a:tblGrid>
              <a:tr h="451119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СЕЛЬСКОЕ, ЛЕСНОЕ ХОЗЯЙСТВО, ОХОТА, РЫБОЛОВСТВО И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РЫБОВОДСТВО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3033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ПОЛЕЗНЫХ ИСКОПАЕМЫХ; ОБРАБАТЫВАЮЩИЕ ПРОИЗВОДСТВА; ОБЕСПЕЧЕНИЕ ЭЛЕКТРОЭНЕРГИЕЙ, ГАЗОМ И ПАРОМ; КОНДИЦИОНИРОВАНИЕ ВОЗДУХА; ВОДОСНАБЖЕНИЕ; ВОДООТВЕДЕНИЕ, ОРГАНИЗАЦИЯ СБОРА И УТИЛИЗАЦИИ ОТХОДОВ, ДЕЯТЕЛЬНОСТЬ ПО ЛИКВИДАЦИИ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ЗАГРЯЗНЕНИЙ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1366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5632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 ОПТОВАЯ И РОЗНИЧНАЯ; РЕМОНТ АВТОТРАНСПОРТНЫХ СРЕДСТВ И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МОТОЦИКЛОВ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1366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ТРАНСПОРТИРОВКА И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ХРАНЕНИЕ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1119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ГОСТИНИЦ И ПРЕДПРИЯТИЙ ОБЩЕСТВЕННОГО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ПИТАНИЯ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1366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В ОБЛАСТИ ИНФОРМАЦИИ И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СВЯЗИ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166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ФИНАНСОВАЯ И СТРАХОВАЯ</a:t>
                      </a: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5632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</a:t>
                      </a: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ОПЕРАЦИЯМ С НЕДВИЖИМЫМ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ИМУЩЕСТВОМ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8424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ПРОФЕССИОНАЛЬНАЯ, НАУЧНАЯ И ТЕХНИЧЕСКАЯ; АДМИНИСТРАТИВНАЯ И СОПУТСТВУЮЩИЕ ДОПОЛНИТЕЛЬНЫЕ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5632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ГОСУДАРСТВЕННОЕ УПРАВЛЕНИЕ И ОБЕСПЕЧЕНИЕ ВОЕННОЙ БЕЗОПАСНОСТИ; СОЦИАЛЬНОЕ </a:t>
                      </a:r>
                      <a:r>
                        <a:rPr lang="ru-RU" sz="1000" b="1" i="0" u="none" strike="noStrike" dirty="0" smtClean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  <a:endParaRPr lang="en-US" sz="1000" b="1" i="0" u="none" strike="noStrike" dirty="0" smtClean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4499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В ОБЛАСТИ ОБРАЗОВАНИЯ; ЗДРАВООХРАНЕНИЯ И СОЦИАЛЬНЫХ УСЛУГ; КУЛЬТУРЫ, СПОРТА, ОРГАНИЗАЦИИ ДОСУГА И РАЗВЛЕЧЕНИЙ</a:t>
                      </a: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166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bg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ПРОЧИХ ВИДОВ УСЛУГ</a:t>
                      </a:r>
                    </a:p>
                  </a:txBody>
                  <a:tcPr marL="12700" marR="127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337300" y="762000"/>
            <a:ext cx="203200" cy="152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48205" y="1269771"/>
            <a:ext cx="2032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42423" y="2084362"/>
            <a:ext cx="203200" cy="1524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50819" y="2454772"/>
            <a:ext cx="203200" cy="15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42423" y="2895600"/>
            <a:ext cx="203200" cy="152400"/>
          </a:xfrm>
          <a:prstGeom prst="rect">
            <a:avLst/>
          </a:prstGeom>
          <a:solidFill>
            <a:srgbClr val="E5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53433" y="3264542"/>
            <a:ext cx="203200" cy="1524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53433" y="3731905"/>
            <a:ext cx="203200" cy="1524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353433" y="4082884"/>
            <a:ext cx="203200" cy="1524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37300" y="4452405"/>
            <a:ext cx="203200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53433" y="4861109"/>
            <a:ext cx="203200" cy="1524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53433" y="5476265"/>
            <a:ext cx="203200" cy="152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42423" y="6019800"/>
            <a:ext cx="203200" cy="1524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335360" y="6558148"/>
            <a:ext cx="203200" cy="152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846289"/>
              </p:ext>
            </p:extLst>
          </p:nvPr>
        </p:nvGraphicFramePr>
        <p:xfrm>
          <a:off x="914400" y="3808105"/>
          <a:ext cx="5740364" cy="3228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77523"/>
              </p:ext>
            </p:extLst>
          </p:nvPr>
        </p:nvGraphicFramePr>
        <p:xfrm>
          <a:off x="1061853" y="707886"/>
          <a:ext cx="5521443" cy="2984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Прямоугольник 29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99332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81000" y="76200"/>
            <a:ext cx="11480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ПРОМЫШЛЕННОЕ ПРОИЗВОДСТВО</a:t>
            </a:r>
            <a:r>
              <a:rPr lang="en-US" sz="22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en-US" sz="20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по видам экономической деятельности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 г</a:t>
            </a:r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процентах к 2018 г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2000" kern="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2477182567"/>
              </p:ext>
            </p:extLst>
          </p:nvPr>
        </p:nvGraphicFramePr>
        <p:xfrm>
          <a:off x="415636" y="990600"/>
          <a:ext cx="11049000" cy="5790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36322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5200" y="533457"/>
            <a:ext cx="904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990099"/>
                </a:solidFill>
              </a:rPr>
              <a:t> </a:t>
            </a:r>
            <a:endParaRPr lang="ru-RU" sz="1200" dirty="0" smtClean="0">
              <a:solidFill>
                <a:srgbClr val="990099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799531"/>
              </p:ext>
            </p:extLst>
          </p:nvPr>
        </p:nvGraphicFramePr>
        <p:xfrm>
          <a:off x="406400" y="841234"/>
          <a:ext cx="12125960" cy="5936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626" y="25625"/>
            <a:ext cx="1203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Индексы производства по виду </a:t>
            </a:r>
            <a:r>
              <a:rPr lang="ru-RU" sz="2000" b="1" kern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деятельности «Обрабатывающие </a:t>
            </a:r>
            <a:r>
              <a:rPr lang="ru-RU" sz="2000" b="1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производства»  в 2019 г</a:t>
            </a:r>
            <a:r>
              <a:rPr lang="ru-RU" sz="2000" b="1" kern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процентах к 2018 г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2000" kern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10846606" y="5414901"/>
            <a:ext cx="2339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Владимирстат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04574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4976</TotalTime>
  <Words>2364</Words>
  <Application>Microsoft Office PowerPoint</Application>
  <PresentationFormat>Произвольный</PresentationFormat>
  <Paragraphs>687</Paragraphs>
  <Slides>42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1_Тема Office</vt:lpstr>
      <vt:lpstr>6_Течение</vt:lpstr>
      <vt:lpstr>Тема Office</vt:lpstr>
      <vt:lpstr>2_Тема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и задачи сплошного наблюдения за деятельностью субъектов малого и среднего предпринимательства</dc:title>
  <dc:creator>Петрова Ольга Евгеньевна</dc:creator>
  <cp:lastModifiedBy>Бокова Наталья Леонидовна</cp:lastModifiedBy>
  <cp:revision>460</cp:revision>
  <cp:lastPrinted>2020-01-29T13:50:21Z</cp:lastPrinted>
  <dcterms:created xsi:type="dcterms:W3CDTF">2006-03-14T12:25:45Z</dcterms:created>
  <dcterms:modified xsi:type="dcterms:W3CDTF">2020-01-30T12:23:05Z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TC010690501049</vt:lpwstr>
  </property>
</Properties>
</file>